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4" r:id="rId2"/>
    <p:sldMasterId id="2147483686" r:id="rId3"/>
  </p:sldMasterIdLst>
  <p:notesMasterIdLst>
    <p:notesMasterId r:id="rId28"/>
  </p:notesMasterIdLst>
  <p:sldIdLst>
    <p:sldId id="370" r:id="rId4"/>
    <p:sldId id="344" r:id="rId5"/>
    <p:sldId id="345" r:id="rId6"/>
    <p:sldId id="346" r:id="rId7"/>
    <p:sldId id="347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9" r:id="rId19"/>
    <p:sldId id="360" r:id="rId20"/>
    <p:sldId id="361" r:id="rId21"/>
    <p:sldId id="362" r:id="rId22"/>
    <p:sldId id="363" r:id="rId23"/>
    <p:sldId id="364" r:id="rId24"/>
    <p:sldId id="365" r:id="rId25"/>
    <p:sldId id="366" r:id="rId26"/>
    <p:sldId id="369" r:id="rId27"/>
  </p:sldIdLst>
  <p:sldSz cx="9144000" cy="6858000" type="screen4x3"/>
  <p:notesSz cx="6858000" cy="9144000"/>
  <p:defaultTextStyle>
    <a:defPPr>
      <a:defRPr lang="en-US"/>
    </a:defPPr>
    <a:lvl1pPr marL="0" algn="l" defTabSz="9143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0" algn="l" defTabSz="9143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0" algn="l" defTabSz="9143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50" algn="l" defTabSz="9143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00" algn="l" defTabSz="9143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50" algn="l" defTabSz="9143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99" algn="l" defTabSz="9143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47" algn="l" defTabSz="9143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99" algn="l" defTabSz="9143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>
      <p:cViewPr varScale="1">
        <p:scale>
          <a:sx n="68" d="100"/>
          <a:sy n="68" d="100"/>
        </p:scale>
        <p:origin x="-1240" y="-60"/>
      </p:cViewPr>
      <p:guideLst>
        <p:guide orient="horz" pos="218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14E31-6FB5-49A1-9D42-41BFF76A87A8}" type="datetimeFigureOut">
              <a:rPr lang="en-GB" smtClean="0"/>
              <a:pPr/>
              <a:t>02/04/2025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3124F-F339-4CEF-A0CD-652A1BC141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064773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0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0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50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00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50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99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47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99" algn="l" defTabSz="9143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Note: Please after inserting your picture, “Right Click” on the picture and “Send it to Back” to get the “Gradient” effect.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E9774-26C6-4288-8776-D66481D44710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697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8286750" y="6253642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19202" rIns="38400" bIns="19202" rtlCol="0" anchor="ctr"/>
          <a:lstStyle/>
          <a:p>
            <a:pPr algn="ctr" defTabSz="768011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28650" y="331907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308775" y="6333017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11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11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8650" y="927756"/>
            <a:ext cx="7886700" cy="2222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0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11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1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2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629838" y="6326280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11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xmlns="" val="3314844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28650" y="1532374"/>
            <a:ext cx="2526558" cy="25082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984624" y="1532374"/>
            <a:ext cx="2526558" cy="25082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308721" y="3474776"/>
            <a:ext cx="2526558" cy="25082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itle 6"/>
          <p:cNvSpPr>
            <a:spLocks noGrp="1"/>
          </p:cNvSpPr>
          <p:nvPr>
            <p:ph type="title"/>
          </p:nvPr>
        </p:nvSpPr>
        <p:spPr>
          <a:xfrm>
            <a:off x="628650" y="331907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0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11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1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2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val 14"/>
          <p:cNvSpPr/>
          <p:nvPr userDrawn="1"/>
        </p:nvSpPr>
        <p:spPr>
          <a:xfrm>
            <a:off x="8286750" y="6253642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19202" rIns="38400" bIns="19202" rtlCol="0" anchor="ctr"/>
          <a:lstStyle/>
          <a:p>
            <a:pPr algn="ctr" defTabSz="768011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8308775" y="6333017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11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11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629838" y="6326280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11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xmlns="" val="3505494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7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0227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8286750" y="6253640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2" tIns="19202" rIns="38402" bIns="19202" rtlCol="0" anchor="ctr"/>
          <a:lstStyle/>
          <a:p>
            <a:pPr algn="ctr" defTabSz="768045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28650" y="331905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308775" y="6333015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45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45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8650" y="927756"/>
            <a:ext cx="7886700" cy="2222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2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45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6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90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629838" y="6326278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45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xmlns="" val="1226165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53740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Picture 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685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7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Oval 2"/>
          <p:cNvSpPr/>
          <p:nvPr userDrawn="1"/>
        </p:nvSpPr>
        <p:spPr>
          <a:xfrm>
            <a:off x="8286750" y="6253640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2" tIns="19202" rIns="38402" bIns="19202" rtlCol="0" anchor="ctr"/>
          <a:lstStyle/>
          <a:p>
            <a:pPr algn="ctr" defTabSz="768045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5119690" y="331905"/>
            <a:ext cx="3395663" cy="581549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8308775" y="6333015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45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45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19690" y="946806"/>
            <a:ext cx="3395663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l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2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45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6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90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5918203" y="6423499"/>
            <a:ext cx="219861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5119687" y="6326278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45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xmlns="" val="1313230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286750" y="6253640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2" tIns="19202" rIns="38402" bIns="19202" rtlCol="0" anchor="ctr"/>
          <a:lstStyle/>
          <a:p>
            <a:pPr algn="ctr" defTabSz="768045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5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5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45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45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2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45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6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90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8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45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854549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837842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826786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5903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286750" y="6253640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2" tIns="19202" rIns="38402" bIns="19202" rtlCol="0" anchor="ctr"/>
          <a:lstStyle/>
          <a:p>
            <a:pPr algn="ctr" defTabSz="768045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5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5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45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45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2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45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6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90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8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45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627502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26351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625200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1554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286750" y="6253640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2" tIns="19202" rIns="38402" bIns="19202" rtlCol="0" anchor="ctr"/>
          <a:lstStyle/>
          <a:p>
            <a:pPr algn="ctr" defTabSz="768045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5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5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45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45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2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45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6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90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8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45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228849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829050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429250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025282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8641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s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3" y="1536700"/>
            <a:ext cx="3878731" cy="282428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8286750" y="6253640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2" tIns="19202" rIns="38402" bIns="19202" rtlCol="0" anchor="ctr"/>
          <a:lstStyle/>
          <a:p>
            <a:pPr algn="ctr" defTabSz="768045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5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5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45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45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2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45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6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90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8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45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32454" y="1536700"/>
            <a:ext cx="3878731" cy="282428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7570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536700"/>
            <a:ext cx="2543175" cy="32575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972175" y="1536700"/>
            <a:ext cx="2543175" cy="32575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300414" y="1536700"/>
            <a:ext cx="2543175" cy="32575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8286750" y="6253640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2" tIns="19202" rIns="38402" bIns="19202" rtlCol="0" anchor="ctr"/>
          <a:lstStyle/>
          <a:p>
            <a:pPr algn="ctr" defTabSz="768045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5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5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45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45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2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45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6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90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8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45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xmlns="" val="2961196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68231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3" y="1536700"/>
            <a:ext cx="3878731" cy="365327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8286750" y="6253640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2" tIns="19202" rIns="38402" bIns="19202" rtlCol="0" anchor="ctr"/>
          <a:lstStyle/>
          <a:p>
            <a:pPr algn="ctr" defTabSz="768045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5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5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45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45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2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45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6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90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8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45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32454" y="1536700"/>
            <a:ext cx="3878731" cy="365327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17099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28650" y="1532374"/>
            <a:ext cx="2526558" cy="25082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984624" y="1532374"/>
            <a:ext cx="2526558" cy="25082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308721" y="3474776"/>
            <a:ext cx="2526558" cy="25082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itle 6"/>
          <p:cNvSpPr>
            <a:spLocks noGrp="1"/>
          </p:cNvSpPr>
          <p:nvPr>
            <p:ph type="title"/>
          </p:nvPr>
        </p:nvSpPr>
        <p:spPr>
          <a:xfrm>
            <a:off x="628650" y="331905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2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45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6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90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val 14"/>
          <p:cNvSpPr/>
          <p:nvPr userDrawn="1"/>
        </p:nvSpPr>
        <p:spPr>
          <a:xfrm>
            <a:off x="8286750" y="6253640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2" tIns="19202" rIns="38402" bIns="19202" rtlCol="0" anchor="ctr"/>
          <a:lstStyle/>
          <a:p>
            <a:pPr algn="ctr" defTabSz="768045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8308775" y="6333015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45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45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629838" y="6326278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45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xmlns="" val="1677604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7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25799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 userDrawn="1"/>
        </p:nvSpPr>
        <p:spPr>
          <a:xfrm>
            <a:off x="8286750" y="6253637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 defTabSz="768096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628650" y="331902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308775" y="6333012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96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96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8650" y="927756"/>
            <a:ext cx="7886700" cy="2222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4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96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14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19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629838" y="6326275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96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xmlns="" val="21771452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46361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Picture 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685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7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Oval 2"/>
          <p:cNvSpPr/>
          <p:nvPr userDrawn="1"/>
        </p:nvSpPr>
        <p:spPr>
          <a:xfrm>
            <a:off x="8286750" y="6253637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 defTabSz="768096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5119687" y="331902"/>
            <a:ext cx="3395663" cy="581549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8308775" y="6333012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96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96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19687" y="946806"/>
            <a:ext cx="3395663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l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4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96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14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19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5918200" y="6423499"/>
            <a:ext cx="219861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5119687" y="6326275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96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xmlns="" val="3702359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286750" y="6253637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 defTabSz="768096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2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2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96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96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4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96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14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19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5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96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854549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837842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826786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3784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286750" y="6253637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 defTabSz="768096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2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2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96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96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4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96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14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19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5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96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627500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26349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625199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5467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286750" y="6253637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 defTabSz="768096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2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2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96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96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4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96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14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19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5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96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228849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829050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429250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025282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2450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s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536700"/>
            <a:ext cx="3878731" cy="282428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8286750" y="6253637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 defTabSz="768096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2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2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96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96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4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96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14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19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5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96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32451" y="1536700"/>
            <a:ext cx="3878731" cy="282428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7683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Picture 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2000" cy="685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7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Oval 2"/>
          <p:cNvSpPr/>
          <p:nvPr userDrawn="1"/>
        </p:nvSpPr>
        <p:spPr>
          <a:xfrm>
            <a:off x="8286750" y="6253642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19202" rIns="38400" bIns="19202" rtlCol="0" anchor="ctr"/>
          <a:lstStyle/>
          <a:p>
            <a:pPr algn="ctr" defTabSz="768011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5119692" y="331907"/>
            <a:ext cx="3395663" cy="581549"/>
          </a:xfrm>
          <a:prstGeom prst="rect">
            <a:avLst/>
          </a:prstGeom>
        </p:spPr>
        <p:txBody>
          <a:bodyPr lIns="0" tIns="0" rIns="0" bIns="0"/>
          <a:lstStyle>
            <a:lvl1pPr algn="l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8308775" y="6333017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11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11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19692" y="946806"/>
            <a:ext cx="3395663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l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0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11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1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2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5918205" y="6423499"/>
            <a:ext cx="219861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 userDrawn="1"/>
        </p:nvSpPr>
        <p:spPr>
          <a:xfrm>
            <a:off x="5119687" y="6326280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11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xmlns="" val="3665670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536700"/>
            <a:ext cx="2543175" cy="32575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972175" y="1536700"/>
            <a:ext cx="2543175" cy="32575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300413" y="1536700"/>
            <a:ext cx="2543175" cy="32575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8286750" y="6253637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 defTabSz="768096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2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2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96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96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4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96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14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19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5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96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xmlns="" val="3254847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536700"/>
            <a:ext cx="3878731" cy="365327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8286750" y="6253637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 defTabSz="768096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2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2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96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96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4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96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14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19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75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96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32451" y="1536700"/>
            <a:ext cx="3878731" cy="365327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7855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28650" y="1532374"/>
            <a:ext cx="2526558" cy="25082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984624" y="1532374"/>
            <a:ext cx="2526558" cy="25082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308721" y="3474776"/>
            <a:ext cx="2526558" cy="25082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0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itle 6"/>
          <p:cNvSpPr>
            <a:spLocks noGrp="1"/>
          </p:cNvSpPr>
          <p:nvPr>
            <p:ph type="title"/>
          </p:nvPr>
        </p:nvSpPr>
        <p:spPr>
          <a:xfrm>
            <a:off x="628650" y="331902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4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96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144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19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val 14"/>
          <p:cNvSpPr/>
          <p:nvPr userDrawn="1"/>
        </p:nvSpPr>
        <p:spPr>
          <a:xfrm>
            <a:off x="8286750" y="6253637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 defTabSz="768096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8308775" y="6333012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96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96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629838" y="6326275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96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xmlns="" val="1560652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7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955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286750" y="6253642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19202" rIns="38400" bIns="19202" rtlCol="0" anchor="ctr"/>
          <a:lstStyle/>
          <a:p>
            <a:pPr algn="ctr" defTabSz="768011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7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accent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7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11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11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0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11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1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2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80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11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854549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837842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826786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250140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286750" y="6253642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19202" rIns="38400" bIns="19202" rtlCol="0" anchor="ctr"/>
          <a:lstStyle/>
          <a:p>
            <a:pPr algn="ctr" defTabSz="768011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7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7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11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11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0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11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1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2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80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11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627502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626351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6625200" y="1752600"/>
            <a:ext cx="1882215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7481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 userDrawn="1"/>
        </p:nvSpPr>
        <p:spPr>
          <a:xfrm>
            <a:off x="8286750" y="6253642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19202" rIns="38400" bIns="19202" rtlCol="0" anchor="ctr"/>
          <a:lstStyle/>
          <a:p>
            <a:pPr algn="ctr" defTabSz="768011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7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7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11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11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0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11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1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2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80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11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228849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829050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429250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025282" y="1752600"/>
            <a:ext cx="1485900" cy="25019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3681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s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5" y="1536700"/>
            <a:ext cx="3878731" cy="282428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8286750" y="6253642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19202" rIns="38400" bIns="19202" rtlCol="0" anchor="ctr"/>
          <a:lstStyle/>
          <a:p>
            <a:pPr algn="ctr" defTabSz="768011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7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7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11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11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0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11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1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2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80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11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32456" y="1536700"/>
            <a:ext cx="3878731" cy="282428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0324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0" y="1536700"/>
            <a:ext cx="2543175" cy="32575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5972175" y="1536700"/>
            <a:ext cx="2543175" cy="32575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300414" y="1536700"/>
            <a:ext cx="2543175" cy="325755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3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8286750" y="6253642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19202" rIns="38400" bIns="19202" rtlCol="0" anchor="ctr"/>
          <a:lstStyle/>
          <a:p>
            <a:pPr algn="ctr" defTabSz="768011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7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7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11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11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0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11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1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2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80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11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xmlns="" val="1364373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ortfoli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8655" y="1536700"/>
            <a:ext cx="3878731" cy="365327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Oval 16"/>
          <p:cNvSpPr/>
          <p:nvPr userDrawn="1"/>
        </p:nvSpPr>
        <p:spPr>
          <a:xfrm>
            <a:off x="8286750" y="6253642"/>
            <a:ext cx="254794" cy="3397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0" tIns="19202" rIns="38400" bIns="19202" rtlCol="0" anchor="ctr"/>
          <a:lstStyle/>
          <a:p>
            <a:pPr algn="ctr" defTabSz="768011"/>
            <a:endParaRPr lang="en-US" sz="1500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itle 6"/>
          <p:cNvSpPr>
            <a:spLocks noGrp="1"/>
          </p:cNvSpPr>
          <p:nvPr>
            <p:ph type="title"/>
          </p:nvPr>
        </p:nvSpPr>
        <p:spPr>
          <a:xfrm>
            <a:off x="628650" y="331907"/>
            <a:ext cx="7886700" cy="581549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3100" b="0" cap="none" spc="42" baseline="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8308775" y="6333017"/>
            <a:ext cx="20240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11"/>
            <a:fld id="{BD8018E6-5008-4D09-8834-2943DEA75A3D}" type="slidenum">
              <a:rPr lang="en-US" sz="900" b="1" smtClean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algn="ctr" defTabSz="768011"/>
              <a:t>‹#›</a:t>
            </a:fld>
            <a:endParaRPr lang="en-US" sz="900" b="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927756"/>
            <a:ext cx="7886700" cy="222250"/>
          </a:xfrm>
          <a:prstGeom prst="rect">
            <a:avLst/>
          </a:prstGeom>
        </p:spPr>
        <p:txBody>
          <a:bodyPr wrap="square" lIns="0" tIns="0" rIns="0" bIns="0"/>
          <a:lstStyle>
            <a:lvl1pPr marL="0" indent="0" algn="ctr">
              <a:lnSpc>
                <a:spcPct val="100000"/>
              </a:lnSpc>
              <a:buFontTx/>
              <a:buNone/>
              <a:defRPr sz="1200">
                <a:solidFill>
                  <a:schemeClr val="tx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84008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768011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152019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536022" indent="0" algn="ctr">
              <a:lnSpc>
                <a:spcPct val="100000"/>
              </a:lnSpc>
              <a:buFontTx/>
              <a:buNone/>
              <a:defRPr sz="1100"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1464557" y="6423499"/>
            <a:ext cx="66522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629838" y="6326280"/>
            <a:ext cx="8894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11"/>
            <a:r>
              <a:rPr lang="en-US" sz="900" dirty="0">
                <a:solidFill>
                  <a:srgbClr val="B1C0C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Business</a:t>
            </a:r>
            <a:r>
              <a:rPr lang="en-US" sz="900" dirty="0">
                <a:solidFill>
                  <a:srgbClr val="1D71B8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9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32456" y="1536700"/>
            <a:ext cx="3878731" cy="3653274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5554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 mod="1">
    <p:ext uri="{DCECCB84-F9BA-43D5-87BE-67443E8EF086}">
      <p15:sldGuideLst xmlns="" xmlns:p15="http://schemas.microsoft.com/office/powerpoint/2012/main">
        <p15:guide id="1" pos="1056">
          <p15:clr>
            <a:srgbClr val="FBAE40"/>
          </p15:clr>
        </p15:guide>
        <p15:guide id="2" pos="14304">
          <p15:clr>
            <a:srgbClr val="FBAE40"/>
          </p15:clr>
        </p15:guide>
        <p15:guide id="3" orient="horz" pos="7920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6163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768011" rtl="0" eaLnBrk="1" latinLnBrk="0" hangingPunct="1">
        <a:lnSpc>
          <a:spcPct val="90000"/>
        </a:lnSpc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04" indent="-192004" algn="l" defTabSz="768011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7" indent="-192004" algn="l" defTabSz="768011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015" indent="-192004" algn="l" defTabSz="768011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021" indent="-192004" algn="l" defTabSz="768011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28026" indent="-192004" algn="l" defTabSz="768011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032" indent="-192004" algn="l" defTabSz="768011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037" indent="-192004" algn="l" defTabSz="768011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045" indent="-192004" algn="l" defTabSz="768011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048" indent="-192004" algn="l" defTabSz="768011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1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08" algn="l" defTabSz="76801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11" algn="l" defTabSz="76801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19" algn="l" defTabSz="76801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022" algn="l" defTabSz="76801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030" algn="l" defTabSz="76801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033" algn="l" defTabSz="76801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041" algn="l" defTabSz="76801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044" algn="l" defTabSz="76801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5370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768045" rtl="0" eaLnBrk="1" latinLnBrk="0" hangingPunct="1">
        <a:lnSpc>
          <a:spcPct val="90000"/>
        </a:lnSpc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12" indent="-192012" algn="l" defTabSz="768045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33" indent="-192012" algn="l" defTabSz="768045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057" indent="-192012" algn="l" defTabSz="768045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080" indent="-192012" algn="l" defTabSz="768045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28102" indent="-192012" algn="l" defTabSz="768045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124" indent="-192012" algn="l" defTabSz="768045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147" indent="-192012" algn="l" defTabSz="768045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171" indent="-192012" algn="l" defTabSz="768045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192" indent="-192012" algn="l" defTabSz="768045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24" algn="l" defTabSz="7680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45" algn="l" defTabSz="7680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69" algn="l" defTabSz="7680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090" algn="l" defTabSz="7680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114" algn="l" defTabSz="7680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135" algn="l" defTabSz="7680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159" algn="l" defTabSz="7680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180" algn="l" defTabSz="768045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67058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768096" rtl="0" eaLnBrk="1" latinLnBrk="0" hangingPunct="1">
        <a:lnSpc>
          <a:spcPct val="90000"/>
        </a:lnSpc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4" indent="-192024" algn="l" defTabSz="768096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192024" algn="l" defTabSz="768096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192024" algn="l" defTabSz="768096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192024" algn="l" defTabSz="768096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28216" indent="-192024" algn="l" defTabSz="768096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12264" indent="-192024" algn="l" defTabSz="768096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96312" indent="-192024" algn="l" defTabSz="768096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indent="-192024" algn="l" defTabSz="768096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408" indent="-192024" algn="l" defTabSz="768096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80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algn="l" defTabSz="7680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8096" algn="l" defTabSz="7680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algn="l" defTabSz="7680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92" algn="l" defTabSz="7680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20240" algn="l" defTabSz="7680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04288" algn="l" defTabSz="7680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36" algn="l" defTabSz="7680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72384" algn="l" defTabSz="768096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27" name="Picture 3" descr="C:\Users\User\Downloads\AVC2025 Speaker Slides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7" cy="504056"/>
          </a:xfrm>
        </p:spPr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Open Sans"/>
                <a:cs typeface="+mj-cs"/>
              </a:rPr>
              <a:t>Methodology (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I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</a:rPr>
              <a:t>II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)</a:t>
            </a:r>
            <a:b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</a:br>
            <a:r>
              <a:rPr lang="en-US" sz="3200" dirty="0"/>
              <a:t>Background of experts in interviewed</a:t>
            </a:r>
            <a:br>
              <a:rPr lang="en-US" sz="3200" dirty="0"/>
            </a:br>
            <a:endParaRPr lang="en-US" sz="3200" dirty="0"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xmlns="" id="{EE16923B-C092-7B4E-8FAB-93BA81462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3983965"/>
              </p:ext>
            </p:extLst>
          </p:nvPr>
        </p:nvGraphicFramePr>
        <p:xfrm>
          <a:off x="251520" y="1326125"/>
          <a:ext cx="8640961" cy="4922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3310">
                  <a:extLst>
                    <a:ext uri="{9D8B030D-6E8A-4147-A177-3AD203B41FA5}">
                      <a16:colId xmlns:a16="http://schemas.microsoft.com/office/drawing/2014/main" xmlns="" val="3615207668"/>
                    </a:ext>
                  </a:extLst>
                </a:gridCol>
                <a:gridCol w="2322839">
                  <a:extLst>
                    <a:ext uri="{9D8B030D-6E8A-4147-A177-3AD203B41FA5}">
                      <a16:colId xmlns:a16="http://schemas.microsoft.com/office/drawing/2014/main" xmlns="" val="3762001935"/>
                    </a:ext>
                  </a:extLst>
                </a:gridCol>
                <a:gridCol w="1022049">
                  <a:extLst>
                    <a:ext uri="{9D8B030D-6E8A-4147-A177-3AD203B41FA5}">
                      <a16:colId xmlns:a16="http://schemas.microsoft.com/office/drawing/2014/main" xmlns="" val="4217367274"/>
                    </a:ext>
                  </a:extLst>
                </a:gridCol>
                <a:gridCol w="4552763">
                  <a:extLst>
                    <a:ext uri="{9D8B030D-6E8A-4147-A177-3AD203B41FA5}">
                      <a16:colId xmlns:a16="http://schemas.microsoft.com/office/drawing/2014/main" xmlns="" val="2453624203"/>
                    </a:ext>
                  </a:extLst>
                </a:gridCol>
              </a:tblGrid>
              <a:tr h="763269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Open Sans"/>
                        </a:rPr>
                        <a:t>S.N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Open Sans"/>
                        </a:rPr>
                        <a:t>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Open Sans"/>
                        </a:rPr>
                        <a:t># KIIs</a:t>
                      </a:r>
                    </a:p>
                    <a:p>
                      <a:endParaRPr lang="en-US" sz="2400" dirty="0">
                        <a:latin typeface="Open San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Open Sans"/>
                        </a:rPr>
                        <a:t>Qualification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4105277"/>
                  </a:ext>
                </a:extLst>
              </a:tr>
              <a:tr h="54519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Mortgage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All are Civil Engineers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88958404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Expropriation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1 LAS,  Civil engineering, 1 NRM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0139291"/>
                  </a:ext>
                </a:extLst>
              </a:tr>
              <a:tr h="869964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Property Transfer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 1 LAS, 2  Civil Engineering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1261802"/>
                  </a:ext>
                </a:extLst>
              </a:tr>
              <a:tr h="166436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Property tax (land rent)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Open Sans"/>
                        </a:rPr>
                        <a:t>2  Accounting, 1 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484056"/>
                  </a:ext>
                </a:extLst>
              </a:tr>
            </a:tbl>
          </a:graphicData>
        </a:graphic>
      </p:graphicFrame>
      <p:pic>
        <p:nvPicPr>
          <p:cNvPr id="8" name="Picture 7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6194261"/>
            <a:ext cx="986589" cy="46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952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31903"/>
            <a:ext cx="7886700" cy="504810"/>
          </a:xfrm>
        </p:spPr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Open Sans"/>
                <a:cs typeface="+mj-cs"/>
              </a:rPr>
              <a:t>Result and Discussion (I)</a:t>
            </a:r>
            <a:endParaRPr lang="en-US" sz="24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1124744"/>
            <a:ext cx="8817428" cy="4164780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The study found that a </a:t>
            </a:r>
            <a:r>
              <a:rPr lang="en-US" sz="2400" dirty="0">
                <a:solidFill>
                  <a:srgbClr val="FF0000"/>
                </a:solidFill>
                <a:latin typeface="Open Sans"/>
              </a:rPr>
              <a:t>general legal framework 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is lacking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For </a:t>
            </a:r>
            <a:r>
              <a:rPr lang="en-US" sz="2400" dirty="0">
                <a:solidFill>
                  <a:srgbClr val="FF0000"/>
                </a:solidFill>
                <a:latin typeface="Open Sans"/>
              </a:rPr>
              <a:t>expropriation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Proc.1161/2019 and regulation No. 472/2020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Regional states enacted their own based on these laws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For </a:t>
            </a:r>
            <a:r>
              <a:rPr lang="en-US" sz="2400" dirty="0">
                <a:solidFill>
                  <a:srgbClr val="FF0000"/>
                </a:solidFill>
                <a:latin typeface="Open Sans"/>
              </a:rPr>
              <a:t>mortgage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, no specific law rather based on the interest of banks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They have the valuation manual but they are not voluntary to share. </a:t>
            </a:r>
          </a:p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Open Sans"/>
              <a:ea typeface="Calibri" panose="020F0502020204030204" pitchFamily="34" charset="0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31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Open Sans"/>
                <a:cs typeface="+mj-cs"/>
              </a:rPr>
              <a:t>Result and Discussion (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I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</a:rPr>
              <a:t>I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)</a:t>
            </a:r>
            <a:endParaRPr lang="en-US" sz="24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906373"/>
            <a:ext cx="8817428" cy="5789841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For </a:t>
            </a:r>
            <a:r>
              <a:rPr lang="en-US" sz="2400" dirty="0">
                <a:solidFill>
                  <a:srgbClr val="FF0000"/>
                </a:solidFill>
                <a:latin typeface="Arial"/>
              </a:rPr>
              <a:t>property transfer tax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 directive no.3/2019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The value is based on the predetermined rate of land Value and BOQ of the improvement. The rate varies according to the zone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FF0000"/>
                </a:solidFill>
                <a:latin typeface="Arial"/>
              </a:rPr>
              <a:t>For land rent tax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, there is no general framework at the federal level. However, it is collected in a fragmented way.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There is a rate developed by regional </a:t>
            </a:r>
            <a:r>
              <a:rPr lang="en-US" sz="2400" dirty="0" err="1">
                <a:solidFill>
                  <a:srgbClr val="000000"/>
                </a:solidFill>
                <a:latin typeface="Arial"/>
              </a:rPr>
              <a:t>BoUI</a:t>
            </a: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For instance, in </a:t>
            </a:r>
            <a:r>
              <a:rPr lang="en-US" sz="2400" dirty="0" err="1">
                <a:solidFill>
                  <a:srgbClr val="000000"/>
                </a:solidFill>
                <a:latin typeface="Arial"/>
              </a:rPr>
              <a:t>Bahir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 Dar city, the yearly residential land rent tax is 0.12*  Area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For commercial it is a 3* Area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</a:rPr>
              <a:t>It works for old possessed properties while for leasehold there is no land rent tax.</a:t>
            </a:r>
          </a:p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Open Sans"/>
              <a:ea typeface="Calibri" panose="020F0502020204030204" pitchFamily="34" charset="0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74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Open Sans"/>
                <a:cs typeface="+mj-cs"/>
              </a:rPr>
              <a:t>Result and Discussion (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I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</a:rPr>
              <a:t>II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)</a:t>
            </a:r>
            <a:endParaRPr lang="en-US" sz="24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908720"/>
            <a:ext cx="8817428" cy="3352250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Open Sans"/>
              </a:rPr>
              <a:t>Courts use three basic ways to decide the cases related to the value of an expert witness.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Open Sans"/>
              </a:rPr>
              <a:t>Judgment execution directorate (in Addis)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Open Sans"/>
              </a:rPr>
              <a:t>Requesting the municipality or land administration office to estimate the value (most commonly used)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Open Sans"/>
              </a:rPr>
              <a:t>requesting the licensed real property </a:t>
            </a:r>
            <a:r>
              <a:rPr lang="en-US" sz="2400" dirty="0" err="1" smtClean="0">
                <a:solidFill>
                  <a:srgbClr val="000000"/>
                </a:solidFill>
                <a:latin typeface="Open Sans"/>
              </a:rPr>
              <a:t>valuers</a:t>
            </a:r>
            <a:r>
              <a:rPr lang="en-US" sz="2400" dirty="0" smtClean="0">
                <a:solidFill>
                  <a:srgbClr val="000000"/>
                </a:solidFill>
                <a:latin typeface="Open Sans"/>
              </a:rPr>
              <a:t> </a:t>
            </a:r>
          </a:p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</a:t>
            </a: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594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198" y="116632"/>
            <a:ext cx="7886700" cy="464917"/>
          </a:xfrm>
        </p:spPr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Arial"/>
                <a:cs typeface="+mj-cs"/>
              </a:rPr>
              <a:t>Result and Discussion (</a:t>
            </a:r>
            <a:r>
              <a:rPr lang="en-US" sz="3200" spc="0" dirty="0" smtClean="0">
                <a:solidFill>
                  <a:srgbClr val="0070C0"/>
                </a:solidFill>
                <a:latin typeface="Arial"/>
                <a:cs typeface="+mj-cs"/>
              </a:rPr>
              <a:t>I</a:t>
            </a:r>
            <a:r>
              <a:rPr lang="en-US" sz="3200" spc="0" dirty="0">
                <a:solidFill>
                  <a:srgbClr val="0070C0"/>
                </a:solidFill>
                <a:latin typeface="Arial"/>
                <a:cs typeface="+mj-cs"/>
              </a:rPr>
              <a:t>V</a:t>
            </a:r>
            <a:r>
              <a:rPr lang="en-US" sz="3200" spc="0" dirty="0" smtClean="0">
                <a:solidFill>
                  <a:srgbClr val="0070C0"/>
                </a:solidFill>
                <a:latin typeface="Arial"/>
                <a:cs typeface="+mj-cs"/>
              </a:rPr>
              <a:t>)</a:t>
            </a:r>
            <a:endParaRPr lang="en-US" sz="24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1124744"/>
            <a:ext cx="8817428" cy="840793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</a:t>
            </a: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9065" y="601524"/>
            <a:ext cx="84016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Who regulates valuation? </a:t>
            </a:r>
            <a:r>
              <a:rPr lang="en-US" sz="2400" dirty="0">
                <a:solidFill>
                  <a:srgbClr val="FF0000"/>
                </a:solidFill>
                <a:latin typeface="Open Sans"/>
              </a:rPr>
              <a:t>No single organ 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xmlns="" id="{4C7CBCBB-F5D9-73F5-FCFA-AB372FFC8D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8618940"/>
              </p:ext>
            </p:extLst>
          </p:nvPr>
        </p:nvGraphicFramePr>
        <p:xfrm>
          <a:off x="163287" y="1042337"/>
          <a:ext cx="8980714" cy="5296130"/>
        </p:xfrm>
        <a:graphic>
          <a:graphicData uri="http://schemas.openxmlformats.org/drawingml/2006/table">
            <a:tbl>
              <a:tblPr firstRow="1" bandRow="1"/>
              <a:tblGrid>
                <a:gridCol w="900438">
                  <a:extLst>
                    <a:ext uri="{9D8B030D-6E8A-4147-A177-3AD203B41FA5}">
                      <a16:colId xmlns:a16="http://schemas.microsoft.com/office/drawing/2014/main" xmlns="" val="1458342510"/>
                    </a:ext>
                  </a:extLst>
                </a:gridCol>
                <a:gridCol w="2123088">
                  <a:extLst>
                    <a:ext uri="{9D8B030D-6E8A-4147-A177-3AD203B41FA5}">
                      <a16:colId xmlns:a16="http://schemas.microsoft.com/office/drawing/2014/main" xmlns="" val="1582543556"/>
                    </a:ext>
                  </a:extLst>
                </a:gridCol>
                <a:gridCol w="1980221">
                  <a:extLst>
                    <a:ext uri="{9D8B030D-6E8A-4147-A177-3AD203B41FA5}">
                      <a16:colId xmlns:a16="http://schemas.microsoft.com/office/drawing/2014/main" xmlns="" val="2184293181"/>
                    </a:ext>
                  </a:extLst>
                </a:gridCol>
                <a:gridCol w="1393489">
                  <a:extLst>
                    <a:ext uri="{9D8B030D-6E8A-4147-A177-3AD203B41FA5}">
                      <a16:colId xmlns:a16="http://schemas.microsoft.com/office/drawing/2014/main" xmlns="" val="3173468801"/>
                    </a:ext>
                  </a:extLst>
                </a:gridCol>
                <a:gridCol w="2583478">
                  <a:extLst>
                    <a:ext uri="{9D8B030D-6E8A-4147-A177-3AD203B41FA5}">
                      <a16:colId xmlns:a16="http://schemas.microsoft.com/office/drawing/2014/main" xmlns="" val="402524289"/>
                    </a:ext>
                  </a:extLst>
                </a:gridCol>
              </a:tblGrid>
              <a:tr h="431037">
                <a:tc rowSpan="2">
                  <a:txBody>
                    <a:bodyPr/>
                    <a:lstStyle>
                      <a:lvl1pPr marL="0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S. No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purpose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/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b="1" kern="1200">
                          <a:solidFill>
                            <a:schemeClr val="lt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pPr algn="ctr"/>
                      <a:r>
                        <a:rPr lang="en-US" sz="2400" dirty="0">
                          <a:latin typeface="Open Sans"/>
                        </a:rPr>
                        <a:t> Responsible Institutions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lang="en-US" dirty="0"/>
                        <a:t> Responsible Institutions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9172809"/>
                  </a:ext>
                </a:extLst>
              </a:tr>
              <a:tr h="46572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Federal</a:t>
                      </a:r>
                    </a:p>
                  </a:txBody>
                  <a:tcPr>
                    <a:lnL w="381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Regional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Local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9162890"/>
                  </a:ext>
                </a:extLst>
              </a:tr>
              <a:tr h="775867"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1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Expropriation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pPr marL="0" marR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Open Sans"/>
                        </a:rPr>
                        <a:t>MoUI</a:t>
                      </a:r>
                      <a:r>
                        <a:rPr lang="en-US" sz="2400" dirty="0">
                          <a:latin typeface="Open Sans"/>
                        </a:rPr>
                        <a:t>  &amp; </a:t>
                      </a:r>
                      <a:r>
                        <a:rPr lang="en-US" sz="2400" dirty="0" err="1">
                          <a:latin typeface="Open Sans"/>
                        </a:rPr>
                        <a:t>MoA</a:t>
                      </a:r>
                      <a:endParaRPr lang="en-US" sz="2400" dirty="0">
                        <a:latin typeface="Open Sans"/>
                      </a:endParaRPr>
                    </a:p>
                    <a:p>
                      <a:endParaRPr lang="en-US" sz="2400" dirty="0">
                        <a:latin typeface="Open Sans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Open Sans"/>
                        </a:rPr>
                        <a:t>BoUI</a:t>
                      </a:r>
                      <a:r>
                        <a:rPr lang="en-US" sz="2400" dirty="0">
                          <a:latin typeface="Open Sans"/>
                        </a:rPr>
                        <a:t> &amp; </a:t>
                      </a:r>
                      <a:r>
                        <a:rPr lang="en-US" sz="2400" dirty="0" err="1">
                          <a:latin typeface="Open Sans"/>
                        </a:rPr>
                        <a:t>BoL</a:t>
                      </a:r>
                      <a:endParaRPr lang="en-US" sz="2400" dirty="0">
                        <a:latin typeface="Open Sans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Municipalities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7974239"/>
                  </a:ext>
                </a:extLst>
              </a:tr>
              <a:tr h="431037"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2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Mortgage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-----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----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  Banks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7849925"/>
                  </a:ext>
                </a:extLst>
              </a:tr>
              <a:tr h="1120696"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3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Property tax (land rent tax)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Revenue Authority &amp; </a:t>
                      </a:r>
                      <a:r>
                        <a:rPr lang="en-US" sz="2400" dirty="0" err="1">
                          <a:latin typeface="Open Sans"/>
                        </a:rPr>
                        <a:t>MoUI</a:t>
                      </a:r>
                      <a:endParaRPr lang="en-US" sz="2400" dirty="0">
                        <a:latin typeface="Open Sans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Open Sans"/>
                        </a:rPr>
                        <a:t>BoR</a:t>
                      </a:r>
                      <a:endParaRPr lang="en-US" sz="2400" dirty="0">
                        <a:latin typeface="Open Sans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Municipalities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4096326"/>
                  </a:ext>
                </a:extLst>
              </a:tr>
              <a:tr h="1538567"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4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Property Transfer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Open Sans"/>
                        </a:rPr>
                        <a:t>MoUI</a:t>
                      </a:r>
                      <a:endParaRPr lang="en-US" sz="2400" dirty="0">
                        <a:latin typeface="Open Sans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 err="1">
                          <a:latin typeface="Open Sans"/>
                        </a:rPr>
                        <a:t>BoUI</a:t>
                      </a:r>
                      <a:endParaRPr lang="en-US" sz="2400" dirty="0">
                        <a:latin typeface="Open Sans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1pPr>
                      <a:lvl2pPr marL="38404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2pPr>
                      <a:lvl3pPr marL="76809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3pPr>
                      <a:lvl4pPr marL="115214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4pPr>
                      <a:lvl5pPr marL="1536192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5pPr>
                      <a:lvl6pPr marL="1920240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6pPr>
                      <a:lvl7pPr marL="2304288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7pPr>
                      <a:lvl8pPr marL="2688336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8pPr>
                      <a:lvl9pPr marL="3072384" algn="l" defTabSz="768096" rtl="0" eaLnBrk="1" latinLnBrk="0" hangingPunct="1">
                        <a:defRPr sz="1500" kern="1200">
                          <a:solidFill>
                            <a:schemeClr val="dk1"/>
                          </a:solidFill>
                          <a:latin typeface="Arial"/>
                          <a:ea typeface="Arial"/>
                        </a:defRPr>
                      </a:lvl9pPr>
                    </a:lstStyle>
                    <a:p>
                      <a:r>
                        <a:rPr lang="en-US" sz="2400" dirty="0">
                          <a:latin typeface="Open Sans"/>
                        </a:rPr>
                        <a:t>Municipalities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DB6E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8226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8505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Arial"/>
                <a:cs typeface="+mj-cs"/>
              </a:rPr>
              <a:t>Result and Discussion </a:t>
            </a:r>
            <a:r>
              <a:rPr lang="en-US" sz="3200" spc="0" dirty="0" smtClean="0">
                <a:solidFill>
                  <a:srgbClr val="0070C0"/>
                </a:solidFill>
                <a:latin typeface="Arial"/>
                <a:cs typeface="+mj-cs"/>
              </a:rPr>
              <a:t>(</a:t>
            </a:r>
            <a:r>
              <a:rPr lang="en-US" sz="3200" spc="0" dirty="0">
                <a:solidFill>
                  <a:srgbClr val="0070C0"/>
                </a:solidFill>
                <a:latin typeface="Arial"/>
                <a:cs typeface="+mj-cs"/>
              </a:rPr>
              <a:t>V</a:t>
            </a:r>
            <a:r>
              <a:rPr lang="en-US" sz="3200" spc="0" dirty="0" smtClean="0">
                <a:solidFill>
                  <a:srgbClr val="0070C0"/>
                </a:solidFill>
                <a:latin typeface="Arial"/>
              </a:rPr>
              <a:t>I</a:t>
            </a:r>
            <a:r>
              <a:rPr lang="en-US" sz="3200" spc="0" dirty="0" smtClean="0">
                <a:solidFill>
                  <a:srgbClr val="0070C0"/>
                </a:solidFill>
                <a:latin typeface="Arial"/>
                <a:cs typeface="+mj-cs"/>
              </a:rPr>
              <a:t>)</a:t>
            </a:r>
            <a:endParaRPr lang="en-US" sz="24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6572" y="1052736"/>
            <a:ext cx="8637916" cy="3753642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70C0"/>
                </a:solidFill>
                <a:latin typeface="Open Sans"/>
              </a:rPr>
              <a:t>Valuation Education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 err="1">
                <a:solidFill>
                  <a:srgbClr val="333333"/>
                </a:solidFill>
                <a:latin typeface="Open Sans"/>
              </a:rPr>
              <a:t>Bahir</a:t>
            </a:r>
            <a:r>
              <a:rPr lang="en-US" sz="2400" dirty="0">
                <a:solidFill>
                  <a:srgbClr val="333333"/>
                </a:solidFill>
                <a:latin typeface="Open Sans"/>
              </a:rPr>
              <a:t> Dar University commenced  Bachelor’s and master’s courses in valuation 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 smtClean="0">
                <a:solidFill>
                  <a:srgbClr val="333333"/>
                </a:solidFill>
                <a:latin typeface="Open Sans"/>
              </a:rPr>
              <a:t>Recently other  </a:t>
            </a:r>
            <a:r>
              <a:rPr lang="en-US" sz="2400" dirty="0">
                <a:solidFill>
                  <a:srgbClr val="333333"/>
                </a:solidFill>
                <a:latin typeface="Open Sans"/>
              </a:rPr>
              <a:t>institutions start courses on valuation.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333333"/>
                </a:solidFill>
                <a:latin typeface="Open Sans"/>
              </a:rPr>
              <a:t>From the demand side still, there is resistance to not accepting new graduates </a:t>
            </a:r>
            <a:r>
              <a:rPr lang="en-US" sz="2400" dirty="0" smtClean="0">
                <a:solidFill>
                  <a:srgbClr val="333333"/>
                </a:solidFill>
                <a:latin typeface="Open Sans"/>
              </a:rPr>
              <a:t>(for </a:t>
            </a:r>
            <a:r>
              <a:rPr lang="en-US" sz="2400" dirty="0">
                <a:solidFill>
                  <a:srgbClr val="333333"/>
                </a:solidFill>
                <a:latin typeface="Open Sans"/>
              </a:rPr>
              <a:t>instance, the valuation graduates are not part of the job structure in </a:t>
            </a:r>
            <a:r>
              <a:rPr lang="en-US" sz="2400" dirty="0" err="1">
                <a:solidFill>
                  <a:srgbClr val="333333"/>
                </a:solidFill>
                <a:latin typeface="Open Sans"/>
              </a:rPr>
              <a:t>Bahir</a:t>
            </a:r>
            <a:r>
              <a:rPr lang="en-US" sz="2400" dirty="0">
                <a:solidFill>
                  <a:srgbClr val="333333"/>
                </a:solidFill>
                <a:latin typeface="Open Sans"/>
              </a:rPr>
              <a:t> Dar city).</a:t>
            </a:r>
          </a:p>
          <a:p>
            <a:pPr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</a:t>
            </a: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938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31903"/>
            <a:ext cx="7886700" cy="432802"/>
          </a:xfrm>
        </p:spPr>
        <p:txBody>
          <a:bodyPr/>
          <a:lstStyle/>
          <a:p>
            <a:r>
              <a:rPr lang="en-US" sz="3200" b="1" spc="0" dirty="0">
                <a:solidFill>
                  <a:srgbClr val="0070C0"/>
                </a:solidFill>
                <a:latin typeface="Open Sans"/>
                <a:cs typeface="+mj-cs"/>
              </a:rPr>
              <a:t>Result and Discussion </a:t>
            </a:r>
            <a:r>
              <a:rPr lang="en-US" sz="3200" b="1" spc="0" dirty="0" smtClean="0">
                <a:solidFill>
                  <a:srgbClr val="0070C0"/>
                </a:solidFill>
                <a:latin typeface="Open Sans"/>
                <a:cs typeface="+mj-cs"/>
              </a:rPr>
              <a:t>(</a:t>
            </a:r>
            <a:r>
              <a:rPr lang="en-US" sz="3200" b="1" spc="0" dirty="0">
                <a:solidFill>
                  <a:srgbClr val="0070C0"/>
                </a:solidFill>
                <a:latin typeface="Open Sans"/>
                <a:cs typeface="+mj-cs"/>
              </a:rPr>
              <a:t>V</a:t>
            </a:r>
            <a:r>
              <a:rPr lang="en-US" sz="3200" b="1" spc="0" dirty="0" smtClean="0">
                <a:solidFill>
                  <a:srgbClr val="0070C0"/>
                </a:solidFill>
                <a:latin typeface="Open Sans"/>
              </a:rPr>
              <a:t>I</a:t>
            </a:r>
            <a:r>
              <a:rPr lang="en-US" sz="3200" b="1" spc="0" dirty="0" smtClean="0">
                <a:solidFill>
                  <a:srgbClr val="0070C0"/>
                </a:solidFill>
                <a:latin typeface="Open Sans"/>
                <a:cs typeface="+mj-cs"/>
              </a:rPr>
              <a:t>)</a:t>
            </a:r>
            <a:endParaRPr lang="en-US" sz="2400" b="1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4728" y="980728"/>
            <a:ext cx="8817428" cy="3733893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70C0"/>
                </a:solidFill>
                <a:latin typeface="Open Sans"/>
              </a:rPr>
              <a:t>Valuation Approaches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Typically  cost approaches have been used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Depreciation has not been deducted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The value of land is considered for property transfer and mortgage purposes but the value of the same land has different values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In expropriation, the value of land did not considered.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Open Sans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83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Open Sans"/>
                <a:cs typeface="+mj-cs"/>
              </a:rPr>
              <a:t>Result and Discussion 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(V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</a:rPr>
              <a:t>II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)</a:t>
            </a:r>
            <a:endParaRPr lang="en-US" sz="24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51519" y="1052736"/>
            <a:ext cx="8729195" cy="4010316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As a result valuation inaccuracy is common in Ethiopia (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Asres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, 2023, (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Asnakew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and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Amogne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, 2021).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Among many reasons, </a:t>
            </a:r>
            <a:r>
              <a:rPr lang="en-US" sz="2400" dirty="0">
                <a:solidFill>
                  <a:srgbClr val="FF0000"/>
                </a:solidFill>
                <a:latin typeface="Open Sans"/>
              </a:rPr>
              <a:t>the absence of a valuation standard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, inadequate valuation methodology used, the competence of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valuers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, and ethics of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valuers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.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FF0000"/>
                </a:solidFill>
                <a:latin typeface="Open Sans"/>
              </a:rPr>
              <a:t>Example; 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A commercial property sold for 22.8 million birr is valued at 5.3 million Birr in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Bahir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Dar,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Fasilo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sub-city. </a:t>
            </a:r>
            <a:r>
              <a:rPr lang="en-US" sz="2400" dirty="0">
                <a:solidFill>
                  <a:srgbClr val="FF0000"/>
                </a:solidFill>
                <a:latin typeface="Open Sans"/>
              </a:rPr>
              <a:t>(330%)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The value of a property for different purposes has large gaps.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Open Sans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939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Open Sans"/>
                <a:cs typeface="+mj-cs"/>
              </a:rPr>
              <a:t>Result and Discussion 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(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</a:rPr>
              <a:t>IX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)</a:t>
            </a:r>
            <a:endParaRPr lang="en-US" sz="24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1124744"/>
            <a:ext cx="8817428" cy="1131386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291" y="836712"/>
            <a:ext cx="8431213" cy="476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4326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Open Sans"/>
                <a:cs typeface="+mj-cs"/>
              </a:rPr>
              <a:t>Result and Discussion 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(X)</a:t>
            </a:r>
            <a:endParaRPr lang="en-US" sz="24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1124744"/>
            <a:ext cx="8817428" cy="4209151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Open Sans"/>
              </a:rPr>
              <a:t>Valuers</a:t>
            </a:r>
            <a:r>
              <a:rPr lang="en-US" sz="2400" b="1" dirty="0">
                <a:solidFill>
                  <a:srgbClr val="000000"/>
                </a:solidFill>
                <a:latin typeface="Open Sans"/>
              </a:rPr>
              <a:t> Independence</a:t>
            </a:r>
          </a:p>
          <a:p>
            <a:pPr marL="342862" lvl="0" indent="-342862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For all purposes of valuation institutions employ their own internal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valuers</a:t>
            </a:r>
            <a:endParaRPr lang="en-US" sz="2400" dirty="0">
              <a:solidFill>
                <a:srgbClr val="000000"/>
              </a:solidFill>
              <a:latin typeface="Open Sans"/>
            </a:endParaRPr>
          </a:p>
          <a:p>
            <a:pPr marL="342862" lvl="0" indent="-342862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The issue of independence is critical</a:t>
            </a:r>
          </a:p>
          <a:p>
            <a:pPr marL="342862" lvl="0" indent="-342862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Proc. 1160/2019 provides the possibility of using certified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valuers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or firms. </a:t>
            </a:r>
          </a:p>
          <a:p>
            <a:pPr marL="342862" lvl="0" indent="-342862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But, there are no certified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valuers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/firms  in Ethiopia</a:t>
            </a:r>
          </a:p>
          <a:p>
            <a:pPr marL="342862" lvl="0" indent="-342862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Practically the valuation is done by employees of the bureau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.</a:t>
            </a: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342862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416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>
            <a:extLst>
              <a:ext uri="{FF2B5EF4-FFF2-40B4-BE49-F238E27FC236}">
                <a16:creationId xmlns="" xmlns:a16="http://schemas.microsoft.com/office/drawing/2014/main" id="{2DF59E7B-C86F-4C09-AEF9-91FE540FA1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" b="19"/>
          <a:stretch/>
        </p:blipFill>
        <p:spPr>
          <a:xfrm>
            <a:off x="0" y="0"/>
            <a:ext cx="9144000" cy="6858000"/>
          </a:xfrm>
        </p:spPr>
      </p:pic>
      <p:sp>
        <p:nvSpPr>
          <p:cNvPr id="25" name="Rectangle 24"/>
          <p:cNvSpPr/>
          <p:nvPr/>
        </p:nvSpPr>
        <p:spPr>
          <a:xfrm>
            <a:off x="-39377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35000">
                <a:schemeClr val="accent2">
                  <a:alpha val="70000"/>
                </a:schemeClr>
              </a:gs>
              <a:gs pos="66000">
                <a:schemeClr val="accent3">
                  <a:alpha val="90000"/>
                </a:schemeClr>
              </a:gs>
              <a:gs pos="100000">
                <a:schemeClr val="accent6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399" tIns="19202" rIns="38399" bIns="19202" rtlCol="0" anchor="ctr"/>
          <a:lstStyle/>
          <a:p>
            <a:pPr algn="ctr" defTabSz="767994"/>
            <a:r>
              <a:rPr lang="en-US" sz="1700" b="1" dirty="0" err="1">
                <a:solidFill>
                  <a:prstClr val="white"/>
                </a:solidFill>
                <a:latin typeface="Open Sans"/>
              </a:rPr>
              <a:t>Habtamu</a:t>
            </a:r>
            <a:r>
              <a:rPr lang="en-US" sz="1700" b="1" dirty="0">
                <a:solidFill>
                  <a:prstClr val="white"/>
                </a:solidFill>
                <a:latin typeface="Open Sans"/>
              </a:rPr>
              <a:t> </a:t>
            </a:r>
            <a:r>
              <a:rPr lang="en-US" sz="1700" b="1" dirty="0" err="1">
                <a:solidFill>
                  <a:prstClr val="white"/>
                </a:solidFill>
                <a:latin typeface="Open Sans"/>
              </a:rPr>
              <a:t>Bishaw</a:t>
            </a:r>
            <a:r>
              <a:rPr lang="en-US" sz="1700" b="1" dirty="0">
                <a:solidFill>
                  <a:prstClr val="white"/>
                </a:solidFill>
                <a:latin typeface="Open Sans"/>
              </a:rPr>
              <a:t> </a:t>
            </a:r>
            <a:r>
              <a:rPr lang="en-US" sz="1700" b="1" dirty="0" err="1">
                <a:solidFill>
                  <a:prstClr val="white"/>
                </a:solidFill>
                <a:latin typeface="Open Sans"/>
              </a:rPr>
              <a:t>Asres</a:t>
            </a:r>
            <a:r>
              <a:rPr lang="en-US" sz="1700" b="1" dirty="0">
                <a:solidFill>
                  <a:prstClr val="white"/>
                </a:solidFill>
                <a:latin typeface="Open Sans"/>
              </a:rPr>
              <a:t>  (PhD, Land policy and Governance)</a:t>
            </a:r>
          </a:p>
          <a:p>
            <a:pPr algn="ctr" defTabSz="767994"/>
            <a:r>
              <a:rPr lang="en-US" sz="1700" b="1" dirty="0" err="1">
                <a:solidFill>
                  <a:prstClr val="white"/>
                </a:solidFill>
                <a:latin typeface="Open Sans"/>
              </a:rPr>
              <a:t>Bahir</a:t>
            </a:r>
            <a:r>
              <a:rPr lang="en-US" sz="1700" b="1" dirty="0">
                <a:solidFill>
                  <a:prstClr val="white"/>
                </a:solidFill>
                <a:latin typeface="Open Sans"/>
              </a:rPr>
              <a:t> Dar University, Ethiopia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471911"/>
            <a:ext cx="8568952" cy="10771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Importance of Establishing Valuation Standard </a:t>
            </a:r>
            <a:endParaRPr lang="en-US" sz="28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Ethiopia</a:t>
            </a:r>
            <a:r>
              <a:rPr lang="en-US" sz="2800" b="1" dirty="0">
                <a:solidFill>
                  <a:srgbClr val="00B05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B050"/>
              </a:solidFill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822269" y="2562197"/>
            <a:ext cx="5848894" cy="1630987"/>
            <a:chOff x="4713542" y="4227741"/>
            <a:chExt cx="13154132" cy="3046801"/>
          </a:xfrm>
        </p:grpSpPr>
        <p:grpSp>
          <p:nvGrpSpPr>
            <p:cNvPr id="5" name="Group 4"/>
            <p:cNvGrpSpPr/>
            <p:nvPr/>
          </p:nvGrpSpPr>
          <p:grpSpPr>
            <a:xfrm>
              <a:off x="4713542" y="4227741"/>
              <a:ext cx="3338566" cy="1463040"/>
              <a:chOff x="4422140" y="3769678"/>
              <a:chExt cx="3338566" cy="1463040"/>
            </a:xfrm>
          </p:grpSpPr>
          <p:cxnSp>
            <p:nvCxnSpPr>
              <p:cNvPr id="9" name="Straight Connector 8"/>
              <p:cNvCxnSpPr/>
              <p:nvPr/>
            </p:nvCxnSpPr>
            <p:spPr>
              <a:xfrm flipH="1">
                <a:off x="4432301" y="3784600"/>
                <a:ext cx="3328405" cy="0"/>
              </a:xfrm>
              <a:prstGeom prst="line">
                <a:avLst/>
              </a:prstGeom>
              <a:ln w="28575">
                <a:solidFill>
                  <a:srgbClr val="B1C0C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4422140" y="3769678"/>
                <a:ext cx="0" cy="1463040"/>
              </a:xfrm>
              <a:prstGeom prst="line">
                <a:avLst/>
              </a:prstGeom>
              <a:ln w="28575">
                <a:solidFill>
                  <a:srgbClr val="B1C0C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 5"/>
            <p:cNvGrpSpPr/>
            <p:nvPr/>
          </p:nvGrpSpPr>
          <p:grpSpPr>
            <a:xfrm rot="10800000">
              <a:off x="13809325" y="5811502"/>
              <a:ext cx="4058349" cy="1463040"/>
              <a:chOff x="6009640" y="3769678"/>
              <a:chExt cx="4058349" cy="1463040"/>
            </a:xfrm>
          </p:grpSpPr>
          <p:cxnSp>
            <p:nvCxnSpPr>
              <p:cNvPr id="7" name="Straight Connector 6"/>
              <p:cNvCxnSpPr/>
              <p:nvPr/>
            </p:nvCxnSpPr>
            <p:spPr>
              <a:xfrm rot="10800000">
                <a:off x="6019800" y="3784600"/>
                <a:ext cx="4048189" cy="0"/>
              </a:xfrm>
              <a:prstGeom prst="line">
                <a:avLst/>
              </a:prstGeom>
              <a:ln w="28575">
                <a:solidFill>
                  <a:srgbClr val="B1C0C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6009640" y="3769678"/>
                <a:ext cx="0" cy="1463040"/>
              </a:xfrm>
              <a:prstGeom prst="line">
                <a:avLst/>
              </a:prstGeom>
              <a:ln w="28575">
                <a:solidFill>
                  <a:srgbClr val="B1C0C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1D4738CD-45A6-1D5F-E16C-FD72B761E3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743148" y="0"/>
            <a:ext cx="1657717" cy="18528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4588CC3-195B-8246-E582-5C2444A0C4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55274" y="5508533"/>
            <a:ext cx="1190930" cy="10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0811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Open Sans"/>
                <a:cs typeface="+mj-cs"/>
              </a:rPr>
              <a:t>Result and Discussion 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(X)</a:t>
            </a:r>
            <a:endParaRPr lang="en-US" sz="24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1124744"/>
            <a:ext cx="8817428" cy="4467684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"/>
              </a:rPr>
              <a:t>Most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valuers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are Engineers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"/>
              </a:rPr>
              <a:t>Since the cost approach is the typical method of valuation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"/>
              </a:rPr>
              <a:t>Absence of other professional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valuers</a:t>
            </a:r>
            <a:endParaRPr lang="en-US" sz="2800" dirty="0">
              <a:solidFill>
                <a:srgbClr val="000000"/>
              </a:solidFill>
              <a:latin typeface="Open Sans"/>
            </a:endParaRP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800" dirty="0">
                <a:solidFill>
                  <a:srgbClr val="000000"/>
                </a:solidFill>
                <a:latin typeface="Open Sans"/>
              </a:rPr>
              <a:t>A strong belief that </a:t>
            </a:r>
            <a:r>
              <a:rPr lang="en-US" sz="2800" dirty="0">
                <a:solidFill>
                  <a:srgbClr val="0070C0"/>
                </a:solidFill>
                <a:latin typeface="Open Sans"/>
              </a:rPr>
              <a:t>engineers are the ideal professionals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to do valuations- low understanding of the valuation, they attached value with construction cost only</a:t>
            </a:r>
          </a:p>
          <a:p>
            <a:pPr marL="342862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126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31903"/>
            <a:ext cx="7886700" cy="504810"/>
          </a:xfrm>
        </p:spPr>
        <p:txBody>
          <a:bodyPr/>
          <a:lstStyle/>
          <a:p>
            <a:r>
              <a:rPr lang="en-US" sz="3600" spc="0" dirty="0" smtClean="0">
                <a:solidFill>
                  <a:srgbClr val="0070C0"/>
                </a:solidFill>
                <a:latin typeface="Open Sans"/>
                <a:cs typeface="+mj-cs"/>
              </a:rPr>
              <a:t>Conclusion (</a:t>
            </a:r>
            <a:r>
              <a:rPr lang="en-US" sz="3600" spc="0" dirty="0">
                <a:solidFill>
                  <a:srgbClr val="0070C0"/>
                </a:solidFill>
                <a:latin typeface="Open Sans"/>
                <a:cs typeface="+mj-cs"/>
              </a:rPr>
              <a:t>I</a:t>
            </a:r>
            <a:r>
              <a:rPr lang="en-US" sz="3600" spc="0" dirty="0" smtClean="0">
                <a:solidFill>
                  <a:srgbClr val="0070C0"/>
                </a:solidFill>
                <a:latin typeface="Open Sans"/>
                <a:cs typeface="+mj-cs"/>
              </a:rPr>
              <a:t>)</a:t>
            </a:r>
            <a:endParaRPr lang="en-US" sz="28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1124744"/>
            <a:ext cx="8817428" cy="4467684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</a:rPr>
              <a:t>Valuation in Ethiopia is done by </a:t>
            </a:r>
            <a:r>
              <a:rPr lang="en-US" sz="2400" dirty="0">
                <a:solidFill>
                  <a:srgbClr val="0070C0"/>
                </a:solidFill>
                <a:latin typeface="Open Sans" panose="020B0606030504020204" pitchFamily="34" charset="0"/>
              </a:rPr>
              <a:t>non-professionals </a:t>
            </a: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</a:rPr>
              <a:t>in </a:t>
            </a:r>
            <a:r>
              <a:rPr lang="en-US" sz="2400" dirty="0">
                <a:solidFill>
                  <a:srgbClr val="0070C0"/>
                </a:solidFill>
                <a:latin typeface="Open Sans" panose="020B0606030504020204" pitchFamily="34" charset="0"/>
              </a:rPr>
              <a:t>a non-standard way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</a:rPr>
              <a:t>This is embellished by the </a:t>
            </a:r>
            <a:r>
              <a:rPr lang="en-US" sz="2400" dirty="0">
                <a:solidFill>
                  <a:srgbClr val="0070C0"/>
                </a:solidFill>
                <a:latin typeface="Open Sans" panose="020B0606030504020204" pitchFamily="34" charset="0"/>
              </a:rPr>
              <a:t>absence of a comprehensive legal framework and the absence of the regulatory institution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</a:rPr>
              <a:t>Due to this valuation </a:t>
            </a:r>
            <a:r>
              <a:rPr lang="en-US" sz="2400" dirty="0">
                <a:solidFill>
                  <a:srgbClr val="0070C0"/>
                </a:solidFill>
                <a:latin typeface="Open Sans" panose="020B0606030504020204" pitchFamily="34" charset="0"/>
              </a:rPr>
              <a:t>inaccuracy is very high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</a:rPr>
              <a:t>This affects </a:t>
            </a:r>
            <a:r>
              <a:rPr lang="en-US" sz="2400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rightsholders</a:t>
            </a:r>
            <a:r>
              <a:rPr lang="en-US" sz="2400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not </a:t>
            </a: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</a:rPr>
              <a:t>get </a:t>
            </a:r>
            <a:r>
              <a:rPr lang="en-US" sz="2400" dirty="0">
                <a:solidFill>
                  <a:srgbClr val="0070C0"/>
                </a:solidFill>
                <a:latin typeface="Open Sans" panose="020B0606030504020204" pitchFamily="34" charset="0"/>
              </a:rPr>
              <a:t>adequate credit</a:t>
            </a: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US" sz="2400" dirty="0">
                <a:solidFill>
                  <a:srgbClr val="0070C0"/>
                </a:solidFill>
                <a:latin typeface="Open Sans" panose="020B0606030504020204" pitchFamily="34" charset="0"/>
              </a:rPr>
              <a:t>fair compensation, justice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 panose="020B0606030504020204" pitchFamily="34" charset="0"/>
              </a:rPr>
              <a:t>when unethical practices for some purposes, it is treated by regular courts.</a:t>
            </a:r>
          </a:p>
          <a:p>
            <a:pPr marL="342862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20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pc="0" dirty="0" smtClean="0">
                <a:solidFill>
                  <a:srgbClr val="0070C0"/>
                </a:solidFill>
                <a:latin typeface="Open Sans"/>
                <a:cs typeface="+mj-cs"/>
              </a:rPr>
              <a:t>Conclusion (II)</a:t>
            </a:r>
            <a:endParaRPr lang="en-US" sz="28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1124744"/>
            <a:ext cx="8817428" cy="3051912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courts resolve conflicts in valuation based on the opinion of value determined by other institutions.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The absence of independent valuation institutions with the lack of uniform standards in the country biased </a:t>
            </a:r>
            <a:r>
              <a:rPr lang="en-US" sz="2400" dirty="0">
                <a:solidFill>
                  <a:srgbClr val="FF0000"/>
                </a:solidFill>
                <a:latin typeface="Open Sans"/>
              </a:rPr>
              <a:t>the implementation of the decision o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f the court and faced injustice.</a:t>
            </a:r>
          </a:p>
          <a:p>
            <a:pPr marL="342862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20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0" dirty="0" smtClean="0">
                <a:solidFill>
                  <a:srgbClr val="000000"/>
                </a:solidFill>
                <a:latin typeface="Open Sans"/>
                <a:cs typeface="+mj-cs"/>
              </a:rPr>
              <a:t>Recommendation (I)</a:t>
            </a:r>
            <a:endParaRPr lang="en-US" sz="2400" dirty="0"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1124744"/>
            <a:ext cx="8817428" cy="6006567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The study, therefore, urges the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establishment of a specialized government agency </a:t>
            </a:r>
            <a:r>
              <a:rPr lang="en-US" sz="2400" dirty="0">
                <a:solidFill>
                  <a:srgbClr val="000000"/>
                </a:solidFill>
                <a:latin typeface="Open Sans"/>
                <a:cs typeface="Times New Roman" panose="02020603050405020304" pitchFamily="18" charset="0"/>
              </a:rPr>
              <a:t>with the primary 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task of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formulating </a:t>
            </a:r>
            <a:r>
              <a:rPr lang="en-US" sz="2400" dirty="0">
                <a:solidFill>
                  <a:srgbClr val="000000"/>
                </a:solidFill>
                <a:latin typeface="Open Sans"/>
                <a:cs typeface="Times New Roman" panose="02020603050405020304" pitchFamily="18" charset="0"/>
              </a:rPr>
              <a:t>institutional and legislative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frameworks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regulating the valuation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 in the country. </a:t>
            </a:r>
          </a:p>
          <a:p>
            <a:pPr marL="342862" lvl="0" indent="-342862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This can be a fertile ground for the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emergence of a valuation professional association 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where the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association will establish 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professional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valuation standards 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compatible with the Ethiopian property market context. </a:t>
            </a:r>
          </a:p>
          <a:p>
            <a:pPr marL="342862" lvl="0" indent="-342862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The specialized government institution could take generally a facilitator role for valuation.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333333"/>
                </a:solidFill>
                <a:latin typeface="Open Sans"/>
              </a:rPr>
              <a:t>The developed </a:t>
            </a:r>
            <a:r>
              <a:rPr lang="en-US" sz="2400" dirty="0">
                <a:solidFill>
                  <a:srgbClr val="FF0000"/>
                </a:solidFill>
                <a:latin typeface="Open Sans"/>
              </a:rPr>
              <a:t>institutional framework </a:t>
            </a:r>
            <a:r>
              <a:rPr lang="en-US" sz="2400" dirty="0">
                <a:solidFill>
                  <a:srgbClr val="333333"/>
                </a:solidFill>
                <a:latin typeface="Open Sans"/>
              </a:rPr>
              <a:t>should aggressively build and protect the reputation of the profession from its very inception while holding the members of the profession accountable for their services</a:t>
            </a:r>
            <a:endParaRPr lang="en-US" sz="2000" dirty="0">
              <a:solidFill>
                <a:srgbClr val="000000"/>
              </a:solidFill>
              <a:latin typeface="Open Sans"/>
            </a:endParaRPr>
          </a:p>
          <a:p>
            <a:pPr marL="342862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Arial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547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19672" y="3136613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00"/>
                </a:solidFill>
                <a:latin typeface="Arial"/>
              </a:rPr>
              <a:t>Thank you!!!</a:t>
            </a:r>
          </a:p>
        </p:txBody>
      </p:sp>
    </p:spTree>
    <p:extLst>
      <p:ext uri="{BB962C8B-B14F-4D97-AF65-F5344CB8AC3E}">
        <p14:creationId xmlns:p14="http://schemas.microsoft.com/office/powerpoint/2010/main" xmlns="" val="87136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rgbClr val="0070C0"/>
                </a:solidFill>
              </a:rPr>
              <a:t>Agenda For Presentation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347050" y="1699260"/>
            <a:ext cx="449909" cy="599878"/>
          </a:xfrm>
          <a:prstGeom prst="ellipse">
            <a:avLst/>
          </a:prstGeom>
          <a:solidFill>
            <a:srgbClr val="B1C0C9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1" tIns="19202" rIns="38401" bIns="19202" rtlCol="0" anchor="ctr"/>
          <a:lstStyle/>
          <a:p>
            <a:pPr algn="ctr" defTabSz="768028"/>
            <a:endParaRPr lang="en-US" sz="1500">
              <a:solidFill>
                <a:prstClr val="white"/>
              </a:solidFill>
            </a:endParaRPr>
          </a:p>
        </p:txBody>
      </p:sp>
      <p:cxnSp>
        <p:nvCxnSpPr>
          <p:cNvPr id="23" name="Straight Connector 22"/>
          <p:cNvCxnSpPr>
            <a:endCxn id="22" idx="2"/>
          </p:cNvCxnSpPr>
          <p:nvPr/>
        </p:nvCxnSpPr>
        <p:spPr>
          <a:xfrm>
            <a:off x="3673479" y="1999199"/>
            <a:ext cx="673571" cy="0"/>
          </a:xfrm>
          <a:prstGeom prst="line">
            <a:avLst/>
          </a:prstGeom>
          <a:ln w="28575">
            <a:solidFill>
              <a:srgbClr val="B1C0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395789" y="1793261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28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01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64557" y="1887664"/>
            <a:ext cx="1215282" cy="2031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768028">
              <a:lnSpc>
                <a:spcPct val="120000"/>
              </a:lnSpc>
            </a:pPr>
            <a:r>
              <a:rPr lang="en-US" sz="11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11:30 AM</a:t>
            </a:r>
            <a:endParaRPr lang="en-US" sz="1100" spc="21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74902" y="1853006"/>
            <a:ext cx="21561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68028"/>
            <a:r>
              <a:rPr lang="en-US" sz="20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72" name="Oval 71"/>
          <p:cNvSpPr/>
          <p:nvPr/>
        </p:nvSpPr>
        <p:spPr>
          <a:xfrm>
            <a:off x="4347050" y="2518611"/>
            <a:ext cx="449909" cy="599878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1" tIns="19202" rIns="38401" bIns="19202" rtlCol="0" anchor="ctr"/>
          <a:lstStyle/>
          <a:p>
            <a:pPr algn="ctr" defTabSz="768028"/>
            <a:endParaRPr lang="en-US" sz="1500">
              <a:solidFill>
                <a:prstClr val="white"/>
              </a:solidFill>
            </a:endParaRPr>
          </a:p>
        </p:txBody>
      </p:sp>
      <p:cxnSp>
        <p:nvCxnSpPr>
          <p:cNvPr id="73" name="Straight Connector 72"/>
          <p:cNvCxnSpPr>
            <a:endCxn id="72" idx="2"/>
          </p:cNvCxnSpPr>
          <p:nvPr/>
        </p:nvCxnSpPr>
        <p:spPr>
          <a:xfrm>
            <a:off x="3673479" y="2818550"/>
            <a:ext cx="673571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4395789" y="261261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28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02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364557" y="2707017"/>
            <a:ext cx="1215282" cy="2031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768028">
              <a:lnSpc>
                <a:spcPct val="120000"/>
              </a:lnSpc>
            </a:pPr>
            <a:r>
              <a:rPr lang="en-US" sz="11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11:35 AM</a:t>
            </a:r>
            <a:endParaRPr lang="en-US" sz="1100" spc="21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108726" y="2688021"/>
            <a:ext cx="274858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768028"/>
            <a:r>
              <a:rPr lang="en-US" sz="20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78" name="Oval 77"/>
          <p:cNvSpPr/>
          <p:nvPr/>
        </p:nvSpPr>
        <p:spPr>
          <a:xfrm>
            <a:off x="4347050" y="3337961"/>
            <a:ext cx="449909" cy="599878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1" tIns="19202" rIns="38401" bIns="19202" rtlCol="0" anchor="ctr"/>
          <a:lstStyle/>
          <a:p>
            <a:pPr algn="ctr" defTabSz="768028"/>
            <a:endParaRPr lang="en-US" sz="1500">
              <a:solidFill>
                <a:prstClr val="white"/>
              </a:solidFill>
            </a:endParaRPr>
          </a:p>
        </p:txBody>
      </p:sp>
      <p:cxnSp>
        <p:nvCxnSpPr>
          <p:cNvPr id="79" name="Straight Connector 78"/>
          <p:cNvCxnSpPr>
            <a:endCxn id="78" idx="2"/>
          </p:cNvCxnSpPr>
          <p:nvPr/>
        </p:nvCxnSpPr>
        <p:spPr>
          <a:xfrm>
            <a:off x="3673479" y="3637900"/>
            <a:ext cx="673571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28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364557" y="3526363"/>
            <a:ext cx="1215282" cy="2031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768028">
              <a:lnSpc>
                <a:spcPct val="120000"/>
              </a:lnSpc>
            </a:pPr>
            <a:r>
              <a:rPr lang="en-US" sz="11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11:40 AM</a:t>
            </a:r>
            <a:endParaRPr lang="en-US" sz="1100" spc="21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174898" y="3491708"/>
            <a:ext cx="2613831" cy="4247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Result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Discussion</a:t>
            </a:r>
          </a:p>
        </p:txBody>
      </p:sp>
      <p:sp>
        <p:nvSpPr>
          <p:cNvPr id="84" name="Oval 83"/>
          <p:cNvSpPr/>
          <p:nvPr/>
        </p:nvSpPr>
        <p:spPr>
          <a:xfrm>
            <a:off x="4347050" y="4157312"/>
            <a:ext cx="449909" cy="599878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1" tIns="19202" rIns="38401" bIns="19202" rtlCol="0" anchor="ctr"/>
          <a:lstStyle/>
          <a:p>
            <a:pPr algn="ctr" defTabSz="768028"/>
            <a:endParaRPr lang="en-US" sz="1500">
              <a:solidFill>
                <a:prstClr val="white"/>
              </a:solidFill>
            </a:endParaRPr>
          </a:p>
        </p:txBody>
      </p:sp>
      <p:cxnSp>
        <p:nvCxnSpPr>
          <p:cNvPr id="85" name="Straight Connector 84"/>
          <p:cNvCxnSpPr>
            <a:endCxn id="84" idx="2"/>
          </p:cNvCxnSpPr>
          <p:nvPr/>
        </p:nvCxnSpPr>
        <p:spPr>
          <a:xfrm>
            <a:off x="3673479" y="4457251"/>
            <a:ext cx="673571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4395789" y="4251313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28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04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364557" y="4345718"/>
            <a:ext cx="1215282" cy="2031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defTabSz="768028">
              <a:lnSpc>
                <a:spcPct val="120000"/>
              </a:lnSpc>
            </a:pPr>
            <a:r>
              <a:rPr lang="en-US" sz="1100" dirty="0">
                <a:solidFill>
                  <a:srgbClr val="14508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11:55 PM</a:t>
            </a:r>
            <a:endParaRPr lang="en-US" sz="1100" spc="21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5174901" y="4311058"/>
            <a:ext cx="3074297" cy="4247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Concluding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Remarks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4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1" tIns="19202" rIns="38401" bIns="19202" rtlCol="0" anchor="ctr"/>
          <a:lstStyle/>
          <a:p>
            <a:pPr algn="ctr" defTabSz="768028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31"/>
            <a:ext cx="986589" cy="46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6912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Introduction (I)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908720"/>
            <a:ext cx="8817428" cy="4571045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Today the demand for valuation services has increased, which has led to a large increase in the number of specialists working in this field.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As a result, a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</a:rPr>
              <a:t>professionalization process took place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, resulting in the development of professional valuation specialists.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As time went on,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</a:rPr>
              <a:t>these professionals felt the need to establish their own associations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in order to better define and meet their needs, as well as to control their actions by issuing rules and regulations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One of the purposes of professional associations is to develop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valuation standards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545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Introduction (II)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908720"/>
            <a:ext cx="8817428" cy="4381506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In Ethiopia valuation is undertaken for various purposes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Empirical studies show that the valuation is done in a fragmented way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For instance, </a:t>
            </a:r>
            <a:r>
              <a:rPr lang="en-US" sz="2400" dirty="0" err="1">
                <a:solidFill>
                  <a:srgbClr val="0070C0"/>
                </a:solidFill>
                <a:latin typeface="Open Sans"/>
              </a:rPr>
              <a:t>Asres</a:t>
            </a:r>
            <a:r>
              <a:rPr lang="en-US" sz="2400" dirty="0">
                <a:solidFill>
                  <a:srgbClr val="0070C0"/>
                </a:solidFill>
                <a:latin typeface="Open Sans"/>
              </a:rPr>
              <a:t>,  et al (2020 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) revealed that for mortgage purposes banks use it in a non-standard way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Another study by  </a:t>
            </a:r>
            <a:r>
              <a:rPr lang="en-US" sz="2400" dirty="0" err="1">
                <a:solidFill>
                  <a:srgbClr val="0070C0"/>
                </a:solidFill>
                <a:latin typeface="Open Sans"/>
              </a:rPr>
              <a:t>Asres</a:t>
            </a:r>
            <a:r>
              <a:rPr lang="en-US" sz="2400" dirty="0">
                <a:solidFill>
                  <a:srgbClr val="0070C0"/>
                </a:solidFill>
                <a:latin typeface="Open Sans"/>
              </a:rPr>
              <a:t>  (2019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) found that valuation for expropriation does not follow any standard.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"/>
              </a:rPr>
              <a:t>Asnakew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and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Amgne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(2021) revealed that courts use different approaches during judgment execution</a:t>
            </a:r>
            <a:r>
              <a:rPr lang="en-US" sz="2400" dirty="0" smtClean="0">
                <a:latin typeface="Open Sans"/>
                <a:cs typeface="Times New Roman" panose="02020603050405020304" pitchFamily="18" charset="0"/>
              </a:rPr>
              <a:t>.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Open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691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Introduction (III)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908720"/>
            <a:ext cx="8817428" cy="5055537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Standards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 are a set of rules, professional, technical, and ethical guidelines, and; disclosure requirements that provide a common language to analyze, understand and compare the results and process universally.</a:t>
            </a:r>
            <a:r>
              <a:rPr lang="en-US" sz="2400" dirty="0"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Open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smtClean="0"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Valuation </a:t>
            </a:r>
            <a:r>
              <a:rPr lang="en-US" sz="2400" dirty="0"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standard is essential since valuation is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complicated </a:t>
            </a:r>
            <a:r>
              <a:rPr lang="en-US" sz="2400" dirty="0"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due to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diverse tenure and land use arrangements </a:t>
            </a:r>
            <a:r>
              <a:rPr lang="en-US" sz="2400" dirty="0"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which underlines the need for knowledgeable, skilled, and experienced </a:t>
            </a:r>
            <a:r>
              <a:rPr lang="en-US" sz="2400" dirty="0" err="1"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valuers</a:t>
            </a:r>
            <a:r>
              <a:rPr lang="en-US" sz="2400" dirty="0"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Open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Having uniform valuation standards </a:t>
            </a:r>
            <a:r>
              <a:rPr lang="en-US" sz="2400" dirty="0">
                <a:solidFill>
                  <a:srgbClr val="0070C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promote transparency and enhance confidence among investors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  <a:cs typeface="Times New Roman" panose="02020603050405020304" pitchFamily="18" charset="0"/>
              </a:rPr>
              <a:t>, lenders, banks, and public and private entities.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2400" dirty="0">
              <a:solidFill>
                <a:srgbClr val="000000"/>
              </a:solidFill>
              <a:latin typeface="Open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664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Open Sans"/>
              </a:rPr>
              <a:t>Introduction (IV)</a:t>
            </a:r>
            <a:endParaRPr lang="en-US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908720"/>
            <a:ext cx="8817428" cy="3790575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This can affect the outcome of the valuation</a:t>
            </a:r>
          </a:p>
          <a:p>
            <a:pPr marL="342862" lvl="0" indent="-342862"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Several financial crises around the world are attributed to the consequences of poor valuation. </a:t>
            </a:r>
          </a:p>
          <a:p>
            <a:pPr marL="342862" lvl="0" indent="-342862"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</a:rPr>
              <a:t>Therefore, the paper examines the </a:t>
            </a:r>
            <a:r>
              <a:rPr lang="en-US" sz="2400" dirty="0">
                <a:solidFill>
                  <a:srgbClr val="FF0000"/>
                </a:solidFill>
                <a:latin typeface="Open Sans"/>
              </a:rPr>
              <a:t>importance of establishing a valuation standard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compatible with the Ethiopian property market context</a:t>
            </a:r>
            <a:endParaRPr lang="en-US" sz="2400" dirty="0">
              <a:solidFill>
                <a:srgbClr val="000000"/>
              </a:solidFill>
              <a:latin typeface="Open San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672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Open Sans"/>
                <a:cs typeface="+mj-cs"/>
              </a:rPr>
              <a:t>Methodology (I)</a:t>
            </a:r>
            <a:endParaRPr lang="en-US" sz="32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1124744"/>
            <a:ext cx="8817428" cy="4196840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Open Sans"/>
              </a:rPr>
              <a:t>Research Approach…Qualitative research approach</a:t>
            </a:r>
            <a:endParaRPr lang="en-GB" altLang="en-US" sz="2400" b="1" dirty="0">
              <a:solidFill>
                <a:srgbClr val="000000"/>
              </a:solidFill>
              <a:latin typeface="Open Sans"/>
            </a:endParaRP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Open Sans"/>
              </a:rPr>
              <a:t>Design …Exploratory design.</a:t>
            </a:r>
            <a:endParaRPr lang="en-GB" altLang="en-US" sz="2400" b="1" dirty="0">
              <a:solidFill>
                <a:srgbClr val="000000"/>
              </a:solidFill>
              <a:latin typeface="Open Sans"/>
            </a:endParaRP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Data source- 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primary and secondary data sources.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Primary data was collected from experts working in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</a:rPr>
              <a:t>valuation for different purposes 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(mortgage, property transfer, property tax, and  expropriation)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while secondary data were secured from published and unpublished sources. </a:t>
            </a:r>
          </a:p>
          <a:p>
            <a:pPr lvl="0"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</a:t>
            </a: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075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pc="0" dirty="0">
                <a:solidFill>
                  <a:srgbClr val="0070C0"/>
                </a:solidFill>
                <a:latin typeface="Open Sans"/>
                <a:cs typeface="+mj-cs"/>
              </a:rPr>
              <a:t>Methodology (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I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</a:rPr>
              <a:t>I</a:t>
            </a:r>
            <a:r>
              <a:rPr lang="en-US" sz="3200" spc="0" dirty="0" smtClean="0">
                <a:solidFill>
                  <a:srgbClr val="0070C0"/>
                </a:solidFill>
                <a:latin typeface="Open Sans"/>
                <a:cs typeface="+mj-cs"/>
              </a:rPr>
              <a:t>)</a:t>
            </a:r>
            <a:endParaRPr lang="en-US" sz="3200" dirty="0">
              <a:solidFill>
                <a:srgbClr val="0070C0"/>
              </a:solidFill>
              <a:latin typeface="Open San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95789" y="3431962"/>
            <a:ext cx="35242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768079">
              <a:lnSpc>
                <a:spcPct val="120000"/>
              </a:lnSpc>
            </a:pPr>
            <a:r>
              <a:rPr lang="en-US" sz="2000" dirty="0">
                <a:solidFill>
                  <a:prstClr val="whit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03</a:t>
            </a:r>
            <a:endParaRPr lang="en-US" sz="2000" spc="21" dirty="0">
              <a:solidFill>
                <a:prstClr val="white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8EAF66-9C34-02AC-436E-BEA72524A6B3}"/>
              </a:ext>
            </a:extLst>
          </p:cNvPr>
          <p:cNvSpPr/>
          <p:nvPr/>
        </p:nvSpPr>
        <p:spPr>
          <a:xfrm>
            <a:off x="548640" y="6248401"/>
            <a:ext cx="784860" cy="277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4" tIns="19202" rIns="38404" bIns="19202" rtlCol="0" anchor="ctr"/>
          <a:lstStyle/>
          <a:p>
            <a:pPr algn="ctr" defTabSz="768079"/>
            <a:endParaRPr lang="en-ZA" sz="1500">
              <a:solidFill>
                <a:prstClr val="white"/>
              </a:solidFill>
            </a:endParaRPr>
          </a:p>
        </p:txBody>
      </p:sp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="" xmlns:a16="http://schemas.microsoft.com/office/drawing/2014/main" id="{999F85FA-DAE3-0235-C5AF-0E6F4C7C36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777" y="6040628"/>
            <a:ext cx="986589" cy="468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3287" y="1124744"/>
            <a:ext cx="8817428" cy="4386379"/>
          </a:xfrm>
          <a:prstGeom prst="rect">
            <a:avLst/>
          </a:prstGeom>
        </p:spPr>
        <p:txBody>
          <a:bodyPr wrap="square" lIns="38404" tIns="19202" rIns="38404" bIns="19202">
            <a:spAutoFit/>
          </a:bodyPr>
          <a:lstStyle/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The key informants were selected using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</a:rPr>
              <a:t>purposive and snowball sampling.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Accordingly 15 experts were interviewed. 4 from four commercial banks (CBE, </a:t>
            </a:r>
            <a:r>
              <a:rPr lang="en-US" sz="2400" dirty="0" err="1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Abay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Bank, Awash Bank, </a:t>
            </a:r>
            <a:r>
              <a:rPr lang="en-US" sz="2400" dirty="0" err="1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Dashen</a:t>
            </a: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Bank),  3 property transfer experts, 3 property tax experts, 3 experts working in expropriation, and 2 from Federal Land Administration institutions. </a:t>
            </a:r>
          </a:p>
          <a:p>
            <a:pPr marL="342862" lvl="0" indent="-342862" algn="just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dirty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The data were analyzed using </a:t>
            </a:r>
            <a:r>
              <a:rPr lang="en-US" sz="2400" dirty="0">
                <a:solidFill>
                  <a:srgbClr val="FF0000"/>
                </a:solidFill>
                <a:latin typeface="Open Sans"/>
                <a:ea typeface="Calibri" panose="020F0502020204030204" pitchFamily="34" charset="0"/>
              </a:rPr>
              <a:t>narration analysis and thematic classification.</a:t>
            </a:r>
            <a:endParaRPr lang="en-US" sz="2400" dirty="0">
              <a:solidFill>
                <a:srgbClr val="FF0000"/>
              </a:solidFill>
              <a:latin typeface="Open Sans"/>
            </a:endParaRPr>
          </a:p>
          <a:p>
            <a:pPr lvl="0" algn="just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Open Sans"/>
                <a:ea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Open Sans"/>
              <a:ea typeface="Calibri" panose="020F0502020204030204" pitchFamily="34" charset="0"/>
            </a:endParaRPr>
          </a:p>
          <a:p>
            <a:pPr marL="240025" indent="-240025" algn="just" defTabSz="768079">
              <a:lnSpc>
                <a:spcPct val="140000"/>
              </a:lnSpc>
              <a:spcAft>
                <a:spcPts val="1512"/>
              </a:spcAft>
              <a:buFont typeface="Arial" pitchFamily="34" charset="0"/>
              <a:buChar char="•"/>
            </a:pPr>
            <a:endParaRPr lang="en-US" sz="1300" dirty="0">
              <a:solidFill>
                <a:srgbClr val="145082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00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CRE THEME">
      <a:dk1>
        <a:srgbClr val="0E385A"/>
      </a:dk1>
      <a:lt1>
        <a:sysClr val="window" lastClr="FFFFFF"/>
      </a:lt1>
      <a:dk2>
        <a:srgbClr val="145082"/>
      </a:dk2>
      <a:lt2>
        <a:srgbClr val="FFFFFF"/>
      </a:lt2>
      <a:accent1>
        <a:srgbClr val="BCCF00"/>
      </a:accent1>
      <a:accent2>
        <a:srgbClr val="1D71B8"/>
      </a:accent2>
      <a:accent3>
        <a:srgbClr val="28578F"/>
      </a:accent3>
      <a:accent4>
        <a:srgbClr val="2A416D"/>
      </a:accent4>
      <a:accent5>
        <a:srgbClr val="272D4F"/>
      </a:accent5>
      <a:accent6>
        <a:srgbClr val="211D37"/>
      </a:accent6>
      <a:hlink>
        <a:srgbClr val="BFC9D0"/>
      </a:hlink>
      <a:folHlink>
        <a:srgbClr val="7F7F7F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2" id="{54B6F796-F4B2-4BBF-B64F-DEE318F1B75E}" vid="{A3F65B83-754E-4C26-856D-21F35A3A8333}"/>
    </a:ext>
  </a:extLst>
</a:theme>
</file>

<file path=ppt/theme/theme2.xml><?xml version="1.0" encoding="utf-8"?>
<a:theme xmlns:a="http://schemas.openxmlformats.org/drawingml/2006/main" name="1_Office Theme">
  <a:themeElements>
    <a:clrScheme name="ACRE THEME">
      <a:dk1>
        <a:srgbClr val="0E385A"/>
      </a:dk1>
      <a:lt1>
        <a:sysClr val="window" lastClr="FFFFFF"/>
      </a:lt1>
      <a:dk2>
        <a:srgbClr val="145082"/>
      </a:dk2>
      <a:lt2>
        <a:srgbClr val="FFFFFF"/>
      </a:lt2>
      <a:accent1>
        <a:srgbClr val="BCCF00"/>
      </a:accent1>
      <a:accent2>
        <a:srgbClr val="1D71B8"/>
      </a:accent2>
      <a:accent3>
        <a:srgbClr val="28578F"/>
      </a:accent3>
      <a:accent4>
        <a:srgbClr val="2A416D"/>
      </a:accent4>
      <a:accent5>
        <a:srgbClr val="272D4F"/>
      </a:accent5>
      <a:accent6>
        <a:srgbClr val="211D37"/>
      </a:accent6>
      <a:hlink>
        <a:srgbClr val="BFC9D0"/>
      </a:hlink>
      <a:folHlink>
        <a:srgbClr val="7F7F7F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2" id="{54B6F796-F4B2-4BBF-B64F-DEE318F1B75E}" vid="{A3F65B83-754E-4C26-856D-21F35A3A8333}"/>
    </a:ext>
  </a:extLst>
</a:theme>
</file>

<file path=ppt/theme/theme3.xml><?xml version="1.0" encoding="utf-8"?>
<a:theme xmlns:a="http://schemas.openxmlformats.org/drawingml/2006/main" name="2_Office Theme">
  <a:themeElements>
    <a:clrScheme name="ACRE THEME">
      <a:dk1>
        <a:srgbClr val="0E385A"/>
      </a:dk1>
      <a:lt1>
        <a:sysClr val="window" lastClr="FFFFFF"/>
      </a:lt1>
      <a:dk2>
        <a:srgbClr val="145082"/>
      </a:dk2>
      <a:lt2>
        <a:srgbClr val="FFFFFF"/>
      </a:lt2>
      <a:accent1>
        <a:srgbClr val="BCCF00"/>
      </a:accent1>
      <a:accent2>
        <a:srgbClr val="1D71B8"/>
      </a:accent2>
      <a:accent3>
        <a:srgbClr val="28578F"/>
      </a:accent3>
      <a:accent4>
        <a:srgbClr val="2A416D"/>
      </a:accent4>
      <a:accent5>
        <a:srgbClr val="272D4F"/>
      </a:accent5>
      <a:accent6>
        <a:srgbClr val="211D37"/>
      </a:accent6>
      <a:hlink>
        <a:srgbClr val="BFC9D0"/>
      </a:hlink>
      <a:folHlink>
        <a:srgbClr val="7F7F7F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2" id="{54B6F796-F4B2-4BBF-B64F-DEE318F1B75E}" vid="{A3F65B83-754E-4C26-856D-21F35A3A8333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755</TotalTime>
  <Words>1326</Words>
  <Application>Microsoft Office PowerPoint</Application>
  <PresentationFormat>On-screen Show (4:3)</PresentationFormat>
  <Paragraphs>189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Office Theme</vt:lpstr>
      <vt:lpstr>1_Office Theme</vt:lpstr>
      <vt:lpstr>2_Office Theme</vt:lpstr>
      <vt:lpstr>Slide 1</vt:lpstr>
      <vt:lpstr>Slide 2</vt:lpstr>
      <vt:lpstr>Agenda For Presentation</vt:lpstr>
      <vt:lpstr>Introduction (I)</vt:lpstr>
      <vt:lpstr>Introduction (II)</vt:lpstr>
      <vt:lpstr>Introduction (III)</vt:lpstr>
      <vt:lpstr>Introduction (IV)</vt:lpstr>
      <vt:lpstr>Methodology (I)</vt:lpstr>
      <vt:lpstr>Methodology (II)</vt:lpstr>
      <vt:lpstr>Methodology (III) Background of experts in interviewed </vt:lpstr>
      <vt:lpstr>Result and Discussion (I)</vt:lpstr>
      <vt:lpstr>Result and Discussion (II)</vt:lpstr>
      <vt:lpstr>Result and Discussion (III)</vt:lpstr>
      <vt:lpstr>Result and Discussion (IV)</vt:lpstr>
      <vt:lpstr>Result and Discussion (VI)</vt:lpstr>
      <vt:lpstr>Result and Discussion (VI)</vt:lpstr>
      <vt:lpstr>Result and Discussion (VII)</vt:lpstr>
      <vt:lpstr>Result and Discussion (IX)</vt:lpstr>
      <vt:lpstr>Result and Discussion (X)</vt:lpstr>
      <vt:lpstr>Result and Discussion (X)</vt:lpstr>
      <vt:lpstr>Conclusion (I)</vt:lpstr>
      <vt:lpstr>Conclusion (II)</vt:lpstr>
      <vt:lpstr>Recommendation (I)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Jossam POTEL</dc:creator>
  <cp:lastModifiedBy>User</cp:lastModifiedBy>
  <cp:revision>69</cp:revision>
  <dcterms:created xsi:type="dcterms:W3CDTF">2023-05-10T10:18:27Z</dcterms:created>
  <dcterms:modified xsi:type="dcterms:W3CDTF">2025-04-02T06:08:59Z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1033-11.1.0.11664</vt:lpwstr>
  </property>
</Properties>
</file>