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8197" r:id="rId3"/>
    <p:sldId id="10356" r:id="rId4"/>
    <p:sldId id="10441" r:id="rId5"/>
    <p:sldId id="277" r:id="rId6"/>
    <p:sldId id="10349" r:id="rId7"/>
    <p:sldId id="10350" r:id="rId8"/>
    <p:sldId id="10359" r:id="rId9"/>
    <p:sldId id="8339" r:id="rId10"/>
    <p:sldId id="8247" r:id="rId11"/>
    <p:sldId id="302" r:id="rId12"/>
    <p:sldId id="10353" r:id="rId13"/>
    <p:sldId id="8167" r:id="rId14"/>
    <p:sldId id="10360" r:id="rId15"/>
    <p:sldId id="8313" r:id="rId16"/>
    <p:sldId id="8255" r:id="rId17"/>
    <p:sldId id="10443" r:id="rId18"/>
    <p:sldId id="8288" r:id="rId19"/>
    <p:sldId id="8260" r:id="rId20"/>
    <p:sldId id="10339" r:id="rId21"/>
    <p:sldId id="4511" r:id="rId22"/>
    <p:sldId id="8338" r:id="rId23"/>
    <p:sldId id="288" r:id="rId24"/>
    <p:sldId id="293" r:id="rId25"/>
    <p:sldId id="8275" r:id="rId26"/>
    <p:sldId id="273" r:id="rId27"/>
    <p:sldId id="8307" r:id="rId28"/>
    <p:sldId id="8337" r:id="rId29"/>
    <p:sldId id="1034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74" d="100"/>
          <a:sy n="74" d="100"/>
        </p:scale>
        <p:origin x="376" y="72"/>
      </p:cViewPr>
      <p:guideLst/>
    </p:cSldViewPr>
  </p:slideViewPr>
  <p:notesTextViewPr>
    <p:cViewPr>
      <p:scale>
        <a:sx n="1" d="1"/>
        <a:sy n="1" d="1"/>
      </p:scale>
      <p:origin x="0" y="0"/>
    </p:cViewPr>
  </p:notesTextViewPr>
  <p:notesViewPr>
    <p:cSldViewPr snapToGrid="0">
      <p:cViewPr varScale="1">
        <p:scale>
          <a:sx n="48" d="100"/>
          <a:sy n="48" d="100"/>
        </p:scale>
        <p:origin x="2752"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2BAE5A-B9E5-45EA-AF99-222483184699}"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C1781429-CAF1-40B7-8293-F6993736B23D}">
      <dgm:prSet/>
      <dgm:spPr/>
      <dgm:t>
        <a:bodyPr/>
        <a:lstStyle/>
        <a:p>
          <a:r>
            <a:rPr lang="en-US" dirty="0">
              <a:latin typeface="Raleway" pitchFamily="2" charset="0"/>
            </a:rPr>
            <a:t>The Built Environment the </a:t>
          </a:r>
          <a:r>
            <a:rPr lang="en-US" b="1" dirty="0">
              <a:latin typeface="Raleway" pitchFamily="2" charset="0"/>
            </a:rPr>
            <a:t>regulatory system </a:t>
          </a:r>
          <a:r>
            <a:rPr lang="en-US" dirty="0">
              <a:latin typeface="Raleway" pitchFamily="2" charset="0"/>
            </a:rPr>
            <a:t>necessitate for a review due to:</a:t>
          </a:r>
        </a:p>
      </dgm:t>
    </dgm:pt>
    <dgm:pt modelId="{E3568689-5388-40D2-91C0-5D021D8AF6A1}" type="parTrans" cxnId="{27D1F7D2-A92F-41DC-8993-46100DCEC9D5}">
      <dgm:prSet/>
      <dgm:spPr/>
      <dgm:t>
        <a:bodyPr/>
        <a:lstStyle/>
        <a:p>
          <a:endParaRPr lang="en-US"/>
        </a:p>
      </dgm:t>
    </dgm:pt>
    <dgm:pt modelId="{13BAB5D8-83AF-452D-985A-42DCD708E78F}" type="sibTrans" cxnId="{27D1F7D2-A92F-41DC-8993-46100DCEC9D5}">
      <dgm:prSet/>
      <dgm:spPr/>
      <dgm:t>
        <a:bodyPr/>
        <a:lstStyle/>
        <a:p>
          <a:endParaRPr lang="en-US"/>
        </a:p>
      </dgm:t>
    </dgm:pt>
    <dgm:pt modelId="{2F25FD30-0C7A-42D4-979F-16BF9DB7A7C4}">
      <dgm:prSet/>
      <dgm:spPr/>
      <dgm:t>
        <a:bodyPr/>
        <a:lstStyle/>
        <a:p>
          <a:pPr>
            <a:buFont typeface="Arial" panose="020B0604020202020204" pitchFamily="34" charset="0"/>
            <a:buChar char="•"/>
          </a:pPr>
          <a:r>
            <a:rPr lang="en-US" dirty="0">
              <a:latin typeface="Raleway" pitchFamily="2" charset="0"/>
            </a:rPr>
            <a:t>Certain limitations in </a:t>
          </a:r>
          <a:r>
            <a:rPr lang="en-US" b="1" dirty="0">
              <a:latin typeface="Raleway" pitchFamily="2" charset="0"/>
            </a:rPr>
            <a:t>representativity</a:t>
          </a:r>
          <a:r>
            <a:rPr lang="en-US" dirty="0">
              <a:latin typeface="Raleway" pitchFamily="2" charset="0"/>
            </a:rPr>
            <a:t> in the sector  </a:t>
          </a:r>
        </a:p>
      </dgm:t>
    </dgm:pt>
    <dgm:pt modelId="{358537A6-939E-4913-B20B-66C8758B77DE}" type="parTrans" cxnId="{C33B87C4-AC83-44AB-8CE8-55FEFBF9A4FC}">
      <dgm:prSet/>
      <dgm:spPr/>
      <dgm:t>
        <a:bodyPr/>
        <a:lstStyle/>
        <a:p>
          <a:endParaRPr lang="en-US"/>
        </a:p>
      </dgm:t>
    </dgm:pt>
    <dgm:pt modelId="{BC613617-DE78-4644-A550-CEC95667DC68}" type="sibTrans" cxnId="{C33B87C4-AC83-44AB-8CE8-55FEFBF9A4FC}">
      <dgm:prSet/>
      <dgm:spPr/>
      <dgm:t>
        <a:bodyPr/>
        <a:lstStyle/>
        <a:p>
          <a:endParaRPr lang="en-US"/>
        </a:p>
      </dgm:t>
    </dgm:pt>
    <dgm:pt modelId="{43BAE080-0EF9-4E05-86FB-09A5DBDDEAB7}">
      <dgm:prSet/>
      <dgm:spPr/>
      <dgm:t>
        <a:bodyPr/>
        <a:lstStyle/>
        <a:p>
          <a:pPr>
            <a:buFont typeface="Arial" panose="020B0604020202020204" pitchFamily="34" charset="0"/>
            <a:buChar char="•"/>
          </a:pPr>
          <a:r>
            <a:rPr lang="en-US" dirty="0">
              <a:latin typeface="Raleway" pitchFamily="2" charset="0"/>
            </a:rPr>
            <a:t>Need for government develop an </a:t>
          </a:r>
          <a:r>
            <a:rPr lang="en-US" b="1" dirty="0">
              <a:latin typeface="Raleway" pitchFamily="2" charset="0"/>
            </a:rPr>
            <a:t>inclusive built environment </a:t>
          </a:r>
          <a:r>
            <a:rPr lang="en-US" dirty="0">
              <a:latin typeface="Raleway" pitchFamily="2" charset="0"/>
            </a:rPr>
            <a:t>profession</a:t>
          </a:r>
        </a:p>
      </dgm:t>
    </dgm:pt>
    <dgm:pt modelId="{E6E2F068-EDC2-420C-9190-CE8AC110AC57}" type="parTrans" cxnId="{04AD7096-F1B3-43F8-906C-A63487F13023}">
      <dgm:prSet/>
      <dgm:spPr/>
      <dgm:t>
        <a:bodyPr/>
        <a:lstStyle/>
        <a:p>
          <a:endParaRPr lang="en-US"/>
        </a:p>
      </dgm:t>
    </dgm:pt>
    <dgm:pt modelId="{FD9336DB-3DB3-4A27-86EE-D7E6CDDE9FBC}" type="sibTrans" cxnId="{04AD7096-F1B3-43F8-906C-A63487F13023}">
      <dgm:prSet/>
      <dgm:spPr/>
      <dgm:t>
        <a:bodyPr/>
        <a:lstStyle/>
        <a:p>
          <a:endParaRPr lang="en-US"/>
        </a:p>
      </dgm:t>
    </dgm:pt>
    <dgm:pt modelId="{F592A0A1-D835-40A3-ADDB-ACED0148797D}">
      <dgm:prSet/>
      <dgm:spPr/>
      <dgm:t>
        <a:bodyPr/>
        <a:lstStyle/>
        <a:p>
          <a:pPr>
            <a:buFont typeface="Arial" panose="020B0604020202020204" pitchFamily="34" charset="0"/>
            <a:buChar char="•"/>
          </a:pPr>
          <a:r>
            <a:rPr lang="en-US" b="1" dirty="0">
              <a:latin typeface="Raleway" pitchFamily="2" charset="0"/>
            </a:rPr>
            <a:t>Protecting the public interest</a:t>
          </a:r>
          <a:r>
            <a:rPr lang="en-US" dirty="0">
              <a:latin typeface="Raleway" pitchFamily="2" charset="0"/>
            </a:rPr>
            <a:t> through legislations</a:t>
          </a:r>
        </a:p>
      </dgm:t>
    </dgm:pt>
    <dgm:pt modelId="{949EA485-7E79-40B3-823C-2C1604966DE4}" type="parTrans" cxnId="{40710ED5-6A80-4C85-AF50-7BD06D51EB4F}">
      <dgm:prSet/>
      <dgm:spPr/>
      <dgm:t>
        <a:bodyPr/>
        <a:lstStyle/>
        <a:p>
          <a:endParaRPr lang="en-US"/>
        </a:p>
      </dgm:t>
    </dgm:pt>
    <dgm:pt modelId="{C6E7C8EC-DF72-4F11-8FED-A7E0C50C8B12}" type="sibTrans" cxnId="{40710ED5-6A80-4C85-AF50-7BD06D51EB4F}">
      <dgm:prSet/>
      <dgm:spPr/>
      <dgm:t>
        <a:bodyPr/>
        <a:lstStyle/>
        <a:p>
          <a:endParaRPr lang="en-US"/>
        </a:p>
      </dgm:t>
    </dgm:pt>
    <dgm:pt modelId="{6EC912CC-0D8F-4299-BD73-B380AAE0CB46}">
      <dgm:prSet/>
      <dgm:spPr/>
      <dgm:t>
        <a:bodyPr/>
        <a:lstStyle/>
        <a:p>
          <a:pPr>
            <a:buFont typeface="Arial" panose="020B0604020202020204" pitchFamily="34" charset="0"/>
            <a:buChar char="•"/>
          </a:pPr>
          <a:r>
            <a:rPr lang="en-US" dirty="0">
              <a:latin typeface="Raleway" pitchFamily="2" charset="0"/>
            </a:rPr>
            <a:t>Drive </a:t>
          </a:r>
          <a:r>
            <a:rPr lang="en-US" b="1" dirty="0">
              <a:latin typeface="Raleway" pitchFamily="2" charset="0"/>
            </a:rPr>
            <a:t>professionalization </a:t>
          </a:r>
          <a:r>
            <a:rPr lang="en-US" dirty="0">
              <a:latin typeface="Raleway" pitchFamily="2" charset="0"/>
            </a:rPr>
            <a:t>of the sector </a:t>
          </a:r>
        </a:p>
      </dgm:t>
    </dgm:pt>
    <dgm:pt modelId="{27660334-A0A4-4CAD-B818-BD5FCF89A153}" type="parTrans" cxnId="{F573F76F-1EB4-46E8-81D4-6802A46FB3FC}">
      <dgm:prSet/>
      <dgm:spPr/>
      <dgm:t>
        <a:bodyPr/>
        <a:lstStyle/>
        <a:p>
          <a:endParaRPr lang="en-US"/>
        </a:p>
      </dgm:t>
    </dgm:pt>
    <dgm:pt modelId="{17C32C1E-F986-46E8-AACE-7B72D3FD360E}" type="sibTrans" cxnId="{F573F76F-1EB4-46E8-81D4-6802A46FB3FC}">
      <dgm:prSet/>
      <dgm:spPr/>
      <dgm:t>
        <a:bodyPr/>
        <a:lstStyle/>
        <a:p>
          <a:endParaRPr lang="en-US"/>
        </a:p>
      </dgm:t>
    </dgm:pt>
    <dgm:pt modelId="{30ABD989-0CA4-4F17-8578-54E843FF681D}">
      <dgm:prSet/>
      <dgm:spPr/>
      <dgm:t>
        <a:bodyPr/>
        <a:lstStyle/>
        <a:p>
          <a:pPr>
            <a:buFont typeface="Arial" panose="020B0604020202020204" pitchFamily="34" charset="0"/>
            <a:buChar char="•"/>
          </a:pPr>
          <a:r>
            <a:rPr lang="en-US" dirty="0">
              <a:latin typeface="Raleway" pitchFamily="2" charset="0"/>
            </a:rPr>
            <a:t>Government policy for </a:t>
          </a:r>
          <a:r>
            <a:rPr lang="en-US" b="1" dirty="0">
              <a:latin typeface="Raleway" pitchFamily="2" charset="0"/>
            </a:rPr>
            <a:t>Councils to be regulated </a:t>
          </a:r>
          <a:r>
            <a:rPr lang="en-US" dirty="0">
              <a:latin typeface="Raleway" pitchFamily="2" charset="0"/>
            </a:rPr>
            <a:t>within, inline with Government priorities and driving the national agenda </a:t>
          </a:r>
        </a:p>
      </dgm:t>
    </dgm:pt>
    <dgm:pt modelId="{EA6E0F34-B934-4438-9D4E-6C2F6ED8B65A}" type="parTrans" cxnId="{676AF771-B004-4036-A594-B33F8EC78F80}">
      <dgm:prSet/>
      <dgm:spPr/>
      <dgm:t>
        <a:bodyPr/>
        <a:lstStyle/>
        <a:p>
          <a:endParaRPr lang="en-US"/>
        </a:p>
      </dgm:t>
    </dgm:pt>
    <dgm:pt modelId="{AC4A48F3-6913-476E-A8CC-497319E7C853}" type="sibTrans" cxnId="{676AF771-B004-4036-A594-B33F8EC78F80}">
      <dgm:prSet/>
      <dgm:spPr/>
      <dgm:t>
        <a:bodyPr/>
        <a:lstStyle/>
        <a:p>
          <a:endParaRPr lang="en-US"/>
        </a:p>
      </dgm:t>
    </dgm:pt>
    <dgm:pt modelId="{3AC7ED21-B380-4B15-A6AA-C4482FBED225}">
      <dgm:prSet/>
      <dgm:spPr/>
      <dgm:t>
        <a:bodyPr/>
        <a:lstStyle/>
        <a:p>
          <a:r>
            <a:rPr lang="en-US" dirty="0">
              <a:latin typeface="Raleway" pitchFamily="2" charset="0"/>
            </a:rPr>
            <a:t>Hence, the establishment of the </a:t>
          </a:r>
          <a:r>
            <a:rPr lang="en-US" b="1" dirty="0">
              <a:latin typeface="Raleway" pitchFamily="2" charset="0"/>
            </a:rPr>
            <a:t>Council for the Built Environment (CBE) is </a:t>
          </a:r>
          <a:r>
            <a:rPr lang="en-US" dirty="0">
              <a:latin typeface="Raleway" pitchFamily="2" charset="0"/>
            </a:rPr>
            <a:t>a Schedule 3A Public Entity, a juristic body established in terms of section 2 of the Council for the Built Environment Act, 43 of 2000 (the CBE Act) to ensure for delivery of National mandate</a:t>
          </a:r>
        </a:p>
      </dgm:t>
    </dgm:pt>
    <dgm:pt modelId="{0C1A00E6-1D06-49A9-928C-D1D0EBA06D08}" type="parTrans" cxnId="{7D00F7B6-0BE9-4324-B3D6-BA1CDB5D72FF}">
      <dgm:prSet/>
      <dgm:spPr/>
      <dgm:t>
        <a:bodyPr/>
        <a:lstStyle/>
        <a:p>
          <a:endParaRPr lang="en-US"/>
        </a:p>
      </dgm:t>
    </dgm:pt>
    <dgm:pt modelId="{21E1CFFA-319E-4E6A-93D8-D0D0EA233569}" type="sibTrans" cxnId="{7D00F7B6-0BE9-4324-B3D6-BA1CDB5D72FF}">
      <dgm:prSet/>
      <dgm:spPr/>
      <dgm:t>
        <a:bodyPr/>
        <a:lstStyle/>
        <a:p>
          <a:endParaRPr lang="en-US"/>
        </a:p>
      </dgm:t>
    </dgm:pt>
    <dgm:pt modelId="{838F0763-0FEB-4A01-803E-EE9B0628EF0F}">
      <dgm:prSet custT="1"/>
      <dgm:spPr/>
      <dgm:t>
        <a:bodyPr/>
        <a:lstStyle/>
        <a:p>
          <a:r>
            <a:rPr lang="en-US" sz="2000" dirty="0">
              <a:latin typeface="Raleway" pitchFamily="2" charset="0"/>
            </a:rPr>
            <a:t>Each CBEP is regulated by the its own Act, protects the titles of registered persons, i.e., prohibits unregistered persons from claiming to be registered by using the designated titles</a:t>
          </a:r>
        </a:p>
      </dgm:t>
    </dgm:pt>
    <dgm:pt modelId="{61B2FFF5-5079-4002-99F6-197A55FAC5CB}" type="parTrans" cxnId="{255F2ED0-D246-4030-B650-01A77430815C}">
      <dgm:prSet/>
      <dgm:spPr/>
      <dgm:t>
        <a:bodyPr/>
        <a:lstStyle/>
        <a:p>
          <a:endParaRPr lang="en-US"/>
        </a:p>
      </dgm:t>
    </dgm:pt>
    <dgm:pt modelId="{459149FB-EC04-4DAE-B8DF-B5E62F69DF2B}" type="sibTrans" cxnId="{255F2ED0-D246-4030-B650-01A77430815C}">
      <dgm:prSet/>
      <dgm:spPr/>
      <dgm:t>
        <a:bodyPr/>
        <a:lstStyle/>
        <a:p>
          <a:endParaRPr lang="en-US"/>
        </a:p>
      </dgm:t>
    </dgm:pt>
    <dgm:pt modelId="{9DFCE444-13D8-49E4-90A6-4B399D3B6D04}">
      <dgm:prSet custT="1"/>
      <dgm:spPr/>
      <dgm:t>
        <a:bodyPr/>
        <a:lstStyle/>
        <a:p>
          <a:r>
            <a:rPr lang="en-US" sz="2000" dirty="0">
              <a:latin typeface="Raleway" pitchFamily="2" charset="0"/>
            </a:rPr>
            <a:t>Ensures quality, competency standards and developmen</a:t>
          </a:r>
          <a:r>
            <a:rPr lang="en-US" sz="1800" dirty="0">
              <a:latin typeface="Raleway" pitchFamily="2" charset="0"/>
            </a:rPr>
            <a:t>t</a:t>
          </a:r>
        </a:p>
      </dgm:t>
    </dgm:pt>
    <dgm:pt modelId="{D1CF32A9-BB66-4F5E-BF76-74E9F3D3E814}" type="parTrans" cxnId="{E0DD3D95-E980-47BE-B84C-933D1E4C2C3C}">
      <dgm:prSet/>
      <dgm:spPr/>
      <dgm:t>
        <a:bodyPr/>
        <a:lstStyle/>
        <a:p>
          <a:endParaRPr lang="en-US"/>
        </a:p>
      </dgm:t>
    </dgm:pt>
    <dgm:pt modelId="{B2E84CCE-6FD9-4832-B9EC-09FB72DED432}" type="sibTrans" cxnId="{E0DD3D95-E980-47BE-B84C-933D1E4C2C3C}">
      <dgm:prSet/>
      <dgm:spPr/>
      <dgm:t>
        <a:bodyPr/>
        <a:lstStyle/>
        <a:p>
          <a:endParaRPr lang="en-US"/>
        </a:p>
      </dgm:t>
    </dgm:pt>
    <dgm:pt modelId="{8FD59B40-97BC-43BE-BE61-8105EC29842F}">
      <dgm:prSet custT="1"/>
      <dgm:spPr/>
      <dgm:t>
        <a:bodyPr/>
        <a:lstStyle/>
        <a:p>
          <a:endParaRPr lang="en-US" sz="2000" dirty="0">
            <a:latin typeface="Raleway" pitchFamily="2" charset="0"/>
          </a:endParaRPr>
        </a:p>
      </dgm:t>
    </dgm:pt>
    <dgm:pt modelId="{367B305E-D9CD-4567-9690-06EC394C402A}" type="parTrans" cxnId="{F191736B-0F34-4C7A-A4CC-0C3AE299CDE3}">
      <dgm:prSet/>
      <dgm:spPr/>
      <dgm:t>
        <a:bodyPr/>
        <a:lstStyle/>
        <a:p>
          <a:endParaRPr lang="en-ZA"/>
        </a:p>
      </dgm:t>
    </dgm:pt>
    <dgm:pt modelId="{83AEE48C-DE6A-4AB8-A54C-20799AE02134}" type="sibTrans" cxnId="{F191736B-0F34-4C7A-A4CC-0C3AE299CDE3}">
      <dgm:prSet/>
      <dgm:spPr/>
      <dgm:t>
        <a:bodyPr/>
        <a:lstStyle/>
        <a:p>
          <a:endParaRPr lang="en-ZA"/>
        </a:p>
      </dgm:t>
    </dgm:pt>
    <dgm:pt modelId="{60146D28-D61D-47BA-A1FF-E0AA63C384B8}" type="pres">
      <dgm:prSet presAssocID="{FD2BAE5A-B9E5-45EA-AF99-222483184699}" presName="Name0" presStyleCnt="0">
        <dgm:presLayoutVars>
          <dgm:dir/>
          <dgm:animLvl val="lvl"/>
          <dgm:resizeHandles val="exact"/>
        </dgm:presLayoutVars>
      </dgm:prSet>
      <dgm:spPr/>
    </dgm:pt>
    <dgm:pt modelId="{885D1DF1-EE3D-4017-AFE7-0873793C69DF}" type="pres">
      <dgm:prSet presAssocID="{C1781429-CAF1-40B7-8293-F6993736B23D}" presName="linNode" presStyleCnt="0"/>
      <dgm:spPr/>
    </dgm:pt>
    <dgm:pt modelId="{EC4DB1C4-21AB-4D11-BFA4-569640915D27}" type="pres">
      <dgm:prSet presAssocID="{C1781429-CAF1-40B7-8293-F6993736B23D}" presName="parentText" presStyleLbl="node1" presStyleIdx="0" presStyleCnt="2">
        <dgm:presLayoutVars>
          <dgm:chMax val="1"/>
          <dgm:bulletEnabled val="1"/>
        </dgm:presLayoutVars>
      </dgm:prSet>
      <dgm:spPr/>
    </dgm:pt>
    <dgm:pt modelId="{253F394A-9DEE-4543-9D9B-DCF26DA366BC}" type="pres">
      <dgm:prSet presAssocID="{C1781429-CAF1-40B7-8293-F6993736B23D}" presName="descendantText" presStyleLbl="alignAccFollowNode1" presStyleIdx="0" presStyleCnt="2" custScaleY="119331">
        <dgm:presLayoutVars>
          <dgm:bulletEnabled val="1"/>
        </dgm:presLayoutVars>
      </dgm:prSet>
      <dgm:spPr/>
    </dgm:pt>
    <dgm:pt modelId="{5FBB9EC6-C127-4D07-B8F9-DB9EC5146620}" type="pres">
      <dgm:prSet presAssocID="{13BAB5D8-83AF-452D-985A-42DCD708E78F}" presName="sp" presStyleCnt="0"/>
      <dgm:spPr/>
    </dgm:pt>
    <dgm:pt modelId="{AA7280A6-8751-4247-9B51-460C8EA62D1E}" type="pres">
      <dgm:prSet presAssocID="{3AC7ED21-B380-4B15-A6AA-C4482FBED225}" presName="linNode" presStyleCnt="0"/>
      <dgm:spPr/>
    </dgm:pt>
    <dgm:pt modelId="{B6A67386-77C8-4961-9EAA-8FCEA4F80343}" type="pres">
      <dgm:prSet presAssocID="{3AC7ED21-B380-4B15-A6AA-C4482FBED225}" presName="parentText" presStyleLbl="node1" presStyleIdx="1" presStyleCnt="2">
        <dgm:presLayoutVars>
          <dgm:chMax val="1"/>
          <dgm:bulletEnabled val="1"/>
        </dgm:presLayoutVars>
      </dgm:prSet>
      <dgm:spPr/>
    </dgm:pt>
    <dgm:pt modelId="{AB1A1A93-F946-4193-880B-AA7E65248FB6}" type="pres">
      <dgm:prSet presAssocID="{3AC7ED21-B380-4B15-A6AA-C4482FBED225}" presName="descendantText" presStyleLbl="alignAccFollowNode1" presStyleIdx="1" presStyleCnt="2">
        <dgm:presLayoutVars>
          <dgm:bulletEnabled val="1"/>
        </dgm:presLayoutVars>
      </dgm:prSet>
      <dgm:spPr/>
    </dgm:pt>
  </dgm:ptLst>
  <dgm:cxnLst>
    <dgm:cxn modelId="{1E2CEE24-58FF-4B96-854A-EC9C5178DCD9}" type="presOf" srcId="{2F25FD30-0C7A-42D4-979F-16BF9DB7A7C4}" destId="{253F394A-9DEE-4543-9D9B-DCF26DA366BC}" srcOrd="0" destOrd="0" presId="urn:microsoft.com/office/officeart/2005/8/layout/vList5"/>
    <dgm:cxn modelId="{CFED832C-A17E-4117-961C-B3060C39B770}" type="presOf" srcId="{F592A0A1-D835-40A3-ADDB-ACED0148797D}" destId="{253F394A-9DEE-4543-9D9B-DCF26DA366BC}" srcOrd="0" destOrd="2" presId="urn:microsoft.com/office/officeart/2005/8/layout/vList5"/>
    <dgm:cxn modelId="{A1B0CA5D-72D0-4D5F-9E05-D61D91BD68D5}" type="presOf" srcId="{6EC912CC-0D8F-4299-BD73-B380AAE0CB46}" destId="{253F394A-9DEE-4543-9D9B-DCF26DA366BC}" srcOrd="0" destOrd="3" presId="urn:microsoft.com/office/officeart/2005/8/layout/vList5"/>
    <dgm:cxn modelId="{F998BA65-9B61-4DF2-984A-CAC78965FD96}" type="presOf" srcId="{9DFCE444-13D8-49E4-90A6-4B399D3B6D04}" destId="{AB1A1A93-F946-4193-880B-AA7E65248FB6}" srcOrd="0" destOrd="2" presId="urn:microsoft.com/office/officeart/2005/8/layout/vList5"/>
    <dgm:cxn modelId="{F191736B-0F34-4C7A-A4CC-0C3AE299CDE3}" srcId="{3AC7ED21-B380-4B15-A6AA-C4482FBED225}" destId="{8FD59B40-97BC-43BE-BE61-8105EC29842F}" srcOrd="1" destOrd="0" parTransId="{367B305E-D9CD-4567-9690-06EC394C402A}" sibTransId="{83AEE48C-DE6A-4AB8-A54C-20799AE02134}"/>
    <dgm:cxn modelId="{F573F76F-1EB4-46E8-81D4-6802A46FB3FC}" srcId="{C1781429-CAF1-40B7-8293-F6993736B23D}" destId="{6EC912CC-0D8F-4299-BD73-B380AAE0CB46}" srcOrd="3" destOrd="0" parTransId="{27660334-A0A4-4CAD-B818-BD5FCF89A153}" sibTransId="{17C32C1E-F986-46E8-AACE-7B72D3FD360E}"/>
    <dgm:cxn modelId="{676AF771-B004-4036-A594-B33F8EC78F80}" srcId="{C1781429-CAF1-40B7-8293-F6993736B23D}" destId="{30ABD989-0CA4-4F17-8578-54E843FF681D}" srcOrd="4" destOrd="0" parTransId="{EA6E0F34-B934-4438-9D4E-6C2F6ED8B65A}" sibTransId="{AC4A48F3-6913-476E-A8CC-497319E7C853}"/>
    <dgm:cxn modelId="{0B885385-6CCA-4894-9AAE-0579D0F01D0D}" type="presOf" srcId="{FD2BAE5A-B9E5-45EA-AF99-222483184699}" destId="{60146D28-D61D-47BA-A1FF-E0AA63C384B8}" srcOrd="0" destOrd="0" presId="urn:microsoft.com/office/officeart/2005/8/layout/vList5"/>
    <dgm:cxn modelId="{577EE585-40CA-48F4-A737-5605DB634A05}" type="presOf" srcId="{C1781429-CAF1-40B7-8293-F6993736B23D}" destId="{EC4DB1C4-21AB-4D11-BFA4-569640915D27}" srcOrd="0" destOrd="0" presId="urn:microsoft.com/office/officeart/2005/8/layout/vList5"/>
    <dgm:cxn modelId="{E0DD3D95-E980-47BE-B84C-933D1E4C2C3C}" srcId="{3AC7ED21-B380-4B15-A6AA-C4482FBED225}" destId="{9DFCE444-13D8-49E4-90A6-4B399D3B6D04}" srcOrd="2" destOrd="0" parTransId="{D1CF32A9-BB66-4F5E-BF76-74E9F3D3E814}" sibTransId="{B2E84CCE-6FD9-4832-B9EC-09FB72DED432}"/>
    <dgm:cxn modelId="{04AD7096-F1B3-43F8-906C-A63487F13023}" srcId="{C1781429-CAF1-40B7-8293-F6993736B23D}" destId="{43BAE080-0EF9-4E05-86FB-09A5DBDDEAB7}" srcOrd="1" destOrd="0" parTransId="{E6E2F068-EDC2-420C-9190-CE8AC110AC57}" sibTransId="{FD9336DB-3DB3-4A27-86EE-D7E6CDDE9FBC}"/>
    <dgm:cxn modelId="{BDB49799-9819-4005-8A5F-770611CC23CD}" type="presOf" srcId="{838F0763-0FEB-4A01-803E-EE9B0628EF0F}" destId="{AB1A1A93-F946-4193-880B-AA7E65248FB6}" srcOrd="0" destOrd="0" presId="urn:microsoft.com/office/officeart/2005/8/layout/vList5"/>
    <dgm:cxn modelId="{2B9716B6-0696-478C-A908-D58BE8057201}" type="presOf" srcId="{8FD59B40-97BC-43BE-BE61-8105EC29842F}" destId="{AB1A1A93-F946-4193-880B-AA7E65248FB6}" srcOrd="0" destOrd="1" presId="urn:microsoft.com/office/officeart/2005/8/layout/vList5"/>
    <dgm:cxn modelId="{7D00F7B6-0BE9-4324-B3D6-BA1CDB5D72FF}" srcId="{FD2BAE5A-B9E5-45EA-AF99-222483184699}" destId="{3AC7ED21-B380-4B15-A6AA-C4482FBED225}" srcOrd="1" destOrd="0" parTransId="{0C1A00E6-1D06-49A9-928C-D1D0EBA06D08}" sibTransId="{21E1CFFA-319E-4E6A-93D8-D0D0EA233569}"/>
    <dgm:cxn modelId="{C33B87C4-AC83-44AB-8CE8-55FEFBF9A4FC}" srcId="{C1781429-CAF1-40B7-8293-F6993736B23D}" destId="{2F25FD30-0C7A-42D4-979F-16BF9DB7A7C4}" srcOrd="0" destOrd="0" parTransId="{358537A6-939E-4913-B20B-66C8758B77DE}" sibTransId="{BC613617-DE78-4644-A550-CEC95667DC68}"/>
    <dgm:cxn modelId="{A9DD17C5-41A3-447C-B7B8-99D35FA63AE3}" type="presOf" srcId="{3AC7ED21-B380-4B15-A6AA-C4482FBED225}" destId="{B6A67386-77C8-4961-9EAA-8FCEA4F80343}" srcOrd="0" destOrd="0" presId="urn:microsoft.com/office/officeart/2005/8/layout/vList5"/>
    <dgm:cxn modelId="{69F36AC8-C81B-45BB-BFE9-CD10E99EDFA9}" type="presOf" srcId="{43BAE080-0EF9-4E05-86FB-09A5DBDDEAB7}" destId="{253F394A-9DEE-4543-9D9B-DCF26DA366BC}" srcOrd="0" destOrd="1" presId="urn:microsoft.com/office/officeart/2005/8/layout/vList5"/>
    <dgm:cxn modelId="{255F2ED0-D246-4030-B650-01A77430815C}" srcId="{3AC7ED21-B380-4B15-A6AA-C4482FBED225}" destId="{838F0763-0FEB-4A01-803E-EE9B0628EF0F}" srcOrd="0" destOrd="0" parTransId="{61B2FFF5-5079-4002-99F6-197A55FAC5CB}" sibTransId="{459149FB-EC04-4DAE-B8DF-B5E62F69DF2B}"/>
    <dgm:cxn modelId="{27D1F7D2-A92F-41DC-8993-46100DCEC9D5}" srcId="{FD2BAE5A-B9E5-45EA-AF99-222483184699}" destId="{C1781429-CAF1-40B7-8293-F6993736B23D}" srcOrd="0" destOrd="0" parTransId="{E3568689-5388-40D2-91C0-5D021D8AF6A1}" sibTransId="{13BAB5D8-83AF-452D-985A-42DCD708E78F}"/>
    <dgm:cxn modelId="{40710ED5-6A80-4C85-AF50-7BD06D51EB4F}" srcId="{C1781429-CAF1-40B7-8293-F6993736B23D}" destId="{F592A0A1-D835-40A3-ADDB-ACED0148797D}" srcOrd="2" destOrd="0" parTransId="{949EA485-7E79-40B3-823C-2C1604966DE4}" sibTransId="{C6E7C8EC-DF72-4F11-8FED-A7E0C50C8B12}"/>
    <dgm:cxn modelId="{7FC733F3-3400-4CB5-8DEA-80DC47138CFC}" type="presOf" srcId="{30ABD989-0CA4-4F17-8578-54E843FF681D}" destId="{253F394A-9DEE-4543-9D9B-DCF26DA366BC}" srcOrd="0" destOrd="4" presId="urn:microsoft.com/office/officeart/2005/8/layout/vList5"/>
    <dgm:cxn modelId="{88D206C9-7E74-432A-8707-4951E7F39E1B}" type="presParOf" srcId="{60146D28-D61D-47BA-A1FF-E0AA63C384B8}" destId="{885D1DF1-EE3D-4017-AFE7-0873793C69DF}" srcOrd="0" destOrd="0" presId="urn:microsoft.com/office/officeart/2005/8/layout/vList5"/>
    <dgm:cxn modelId="{A1E40BA2-9ABA-4196-9967-0901CE9B382F}" type="presParOf" srcId="{885D1DF1-EE3D-4017-AFE7-0873793C69DF}" destId="{EC4DB1C4-21AB-4D11-BFA4-569640915D27}" srcOrd="0" destOrd="0" presId="urn:microsoft.com/office/officeart/2005/8/layout/vList5"/>
    <dgm:cxn modelId="{24BE2DE4-F397-42D5-B200-F769219419D2}" type="presParOf" srcId="{885D1DF1-EE3D-4017-AFE7-0873793C69DF}" destId="{253F394A-9DEE-4543-9D9B-DCF26DA366BC}" srcOrd="1" destOrd="0" presId="urn:microsoft.com/office/officeart/2005/8/layout/vList5"/>
    <dgm:cxn modelId="{195BE665-0148-43A8-9B7A-4C3EF97F4255}" type="presParOf" srcId="{60146D28-D61D-47BA-A1FF-E0AA63C384B8}" destId="{5FBB9EC6-C127-4D07-B8F9-DB9EC5146620}" srcOrd="1" destOrd="0" presId="urn:microsoft.com/office/officeart/2005/8/layout/vList5"/>
    <dgm:cxn modelId="{0293C950-CA47-4535-A0A7-CB0BC90DA281}" type="presParOf" srcId="{60146D28-D61D-47BA-A1FF-E0AA63C384B8}" destId="{AA7280A6-8751-4247-9B51-460C8EA62D1E}" srcOrd="2" destOrd="0" presId="urn:microsoft.com/office/officeart/2005/8/layout/vList5"/>
    <dgm:cxn modelId="{C5345784-6044-45A3-B7DE-78A5BFDE24DA}" type="presParOf" srcId="{AA7280A6-8751-4247-9B51-460C8EA62D1E}" destId="{B6A67386-77C8-4961-9EAA-8FCEA4F80343}" srcOrd="0" destOrd="0" presId="urn:microsoft.com/office/officeart/2005/8/layout/vList5"/>
    <dgm:cxn modelId="{C219F7DE-CF8D-4243-9243-39E211874627}" type="presParOf" srcId="{AA7280A6-8751-4247-9B51-460C8EA62D1E}" destId="{AB1A1A93-F946-4193-880B-AA7E65248FB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71E198-CF26-4B0E-A604-B99E1361180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28E33FB-7DB6-4D11-9202-9F4A61D3FA51}">
      <dgm:prSet/>
      <dgm:spPr/>
      <dgm:t>
        <a:bodyPr/>
        <a:lstStyle/>
        <a:p>
          <a:r>
            <a:rPr lang="en-US" dirty="0"/>
            <a:t>“ </a:t>
          </a:r>
          <a:r>
            <a:rPr lang="en-ZA" dirty="0"/>
            <a:t>The third strategic priority of the Government of National Unity is to build a capable, ethical and developmental state.</a:t>
          </a:r>
        </a:p>
        <a:p>
          <a:r>
            <a:rPr lang="en-ZA" dirty="0"/>
            <a:t>We will proceed with the work already underway to professionalise the public service, ensuring that we attract into the state people with skills, capabilities and integrity.</a:t>
          </a:r>
          <a:r>
            <a:rPr lang="en-US" dirty="0"/>
            <a:t>.”</a:t>
          </a:r>
        </a:p>
      </dgm:t>
    </dgm:pt>
    <dgm:pt modelId="{D87D68A2-7A41-43BC-B192-A4FA670FC6A5}" type="parTrans" cxnId="{1413455F-8FF6-46C3-9F34-DABCEE3B8699}">
      <dgm:prSet/>
      <dgm:spPr/>
      <dgm:t>
        <a:bodyPr/>
        <a:lstStyle/>
        <a:p>
          <a:endParaRPr lang="en-US"/>
        </a:p>
      </dgm:t>
    </dgm:pt>
    <dgm:pt modelId="{739555F0-7CC1-481E-9CB0-8BE0C32434FA}" type="sibTrans" cxnId="{1413455F-8FF6-46C3-9F34-DABCEE3B8699}">
      <dgm:prSet/>
      <dgm:spPr/>
      <dgm:t>
        <a:bodyPr/>
        <a:lstStyle/>
        <a:p>
          <a:endParaRPr lang="en-US"/>
        </a:p>
      </dgm:t>
    </dgm:pt>
    <dgm:pt modelId="{7F3300B6-A2B0-4D13-95EA-B17234CC25D3}" type="pres">
      <dgm:prSet presAssocID="{B971E198-CF26-4B0E-A604-B99E13611806}" presName="vert0" presStyleCnt="0">
        <dgm:presLayoutVars>
          <dgm:dir/>
          <dgm:animOne val="branch"/>
          <dgm:animLvl val="lvl"/>
        </dgm:presLayoutVars>
      </dgm:prSet>
      <dgm:spPr/>
    </dgm:pt>
    <dgm:pt modelId="{B8F1691A-5424-44FA-A8DE-EEEA0D150310}" type="pres">
      <dgm:prSet presAssocID="{F28E33FB-7DB6-4D11-9202-9F4A61D3FA51}" presName="thickLine" presStyleLbl="alignNode1" presStyleIdx="0" presStyleCnt="1"/>
      <dgm:spPr/>
    </dgm:pt>
    <dgm:pt modelId="{679824E8-1E66-4918-B013-23FA6B815656}" type="pres">
      <dgm:prSet presAssocID="{F28E33FB-7DB6-4D11-9202-9F4A61D3FA51}" presName="horz1" presStyleCnt="0"/>
      <dgm:spPr/>
    </dgm:pt>
    <dgm:pt modelId="{7C677CF7-56F8-4DE0-8820-454CCAA5FDC0}" type="pres">
      <dgm:prSet presAssocID="{F28E33FB-7DB6-4D11-9202-9F4A61D3FA51}" presName="tx1" presStyleLbl="revTx" presStyleIdx="0" presStyleCnt="1"/>
      <dgm:spPr/>
    </dgm:pt>
    <dgm:pt modelId="{02974949-B1D3-4512-B579-897189B73288}" type="pres">
      <dgm:prSet presAssocID="{F28E33FB-7DB6-4D11-9202-9F4A61D3FA51}" presName="vert1" presStyleCnt="0"/>
      <dgm:spPr/>
    </dgm:pt>
  </dgm:ptLst>
  <dgm:cxnLst>
    <dgm:cxn modelId="{1413455F-8FF6-46C3-9F34-DABCEE3B8699}" srcId="{B971E198-CF26-4B0E-A604-B99E13611806}" destId="{F28E33FB-7DB6-4D11-9202-9F4A61D3FA51}" srcOrd="0" destOrd="0" parTransId="{D87D68A2-7A41-43BC-B192-A4FA670FC6A5}" sibTransId="{739555F0-7CC1-481E-9CB0-8BE0C32434FA}"/>
    <dgm:cxn modelId="{61B4486C-0C62-428E-9AA8-9F1A5279D798}" type="presOf" srcId="{F28E33FB-7DB6-4D11-9202-9F4A61D3FA51}" destId="{7C677CF7-56F8-4DE0-8820-454CCAA5FDC0}" srcOrd="0" destOrd="0" presId="urn:microsoft.com/office/officeart/2008/layout/LinedList"/>
    <dgm:cxn modelId="{BD58B1AC-660C-4ED1-8BE5-746F3A4A8999}" type="presOf" srcId="{B971E198-CF26-4B0E-A604-B99E13611806}" destId="{7F3300B6-A2B0-4D13-95EA-B17234CC25D3}" srcOrd="0" destOrd="0" presId="urn:microsoft.com/office/officeart/2008/layout/LinedList"/>
    <dgm:cxn modelId="{5CE139E3-3045-4B3F-A1A3-AB6D6C987B1B}" type="presParOf" srcId="{7F3300B6-A2B0-4D13-95EA-B17234CC25D3}" destId="{B8F1691A-5424-44FA-A8DE-EEEA0D150310}" srcOrd="0" destOrd="0" presId="urn:microsoft.com/office/officeart/2008/layout/LinedList"/>
    <dgm:cxn modelId="{48206BEF-2CA0-4B41-9CB9-A7A18EF3E13D}" type="presParOf" srcId="{7F3300B6-A2B0-4D13-95EA-B17234CC25D3}" destId="{679824E8-1E66-4918-B013-23FA6B815656}" srcOrd="1" destOrd="0" presId="urn:microsoft.com/office/officeart/2008/layout/LinedList"/>
    <dgm:cxn modelId="{E4EB0D06-89D6-46BE-8C44-C0F631DF9CFC}" type="presParOf" srcId="{679824E8-1E66-4918-B013-23FA6B815656}" destId="{7C677CF7-56F8-4DE0-8820-454CCAA5FDC0}" srcOrd="0" destOrd="0" presId="urn:microsoft.com/office/officeart/2008/layout/LinedList"/>
    <dgm:cxn modelId="{15A28570-617F-46CD-97D1-CD48DB2ACCB2}" type="presParOf" srcId="{679824E8-1E66-4918-B013-23FA6B815656}" destId="{02974949-B1D3-4512-B579-897189B7328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15077A-9621-49E5-937C-BED9A3CD3A0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ZA"/>
        </a:p>
      </dgm:t>
    </dgm:pt>
    <dgm:pt modelId="{5B802BCA-34FE-4D7D-B878-F35D4AEB7AC7}">
      <dgm:prSet phldrT="[Text]" custT="1"/>
      <dgm:spPr>
        <a:solidFill>
          <a:schemeClr val="accent1">
            <a:lumMod val="60000"/>
            <a:lumOff val="40000"/>
          </a:schemeClr>
        </a:solidFill>
      </dgm:spPr>
      <dgm:t>
        <a:bodyPr/>
        <a:lstStyle/>
        <a:p>
          <a:r>
            <a:rPr lang="en-GB" sz="2400" b="0" spc="-134" dirty="0">
              <a:solidFill>
                <a:schemeClr val="tx1"/>
              </a:solidFill>
              <a:latin typeface="Papyrus" panose="03070502060502030205" pitchFamily="66" charset="0"/>
              <a:ea typeface="+mn-ea"/>
              <a:cs typeface="+mn-cs"/>
            </a:rPr>
            <a:t>Built Environment Professionalisation and Skills Development Strategy for the Public Sector</a:t>
          </a:r>
          <a:endParaRPr lang="en-ZA" sz="2400" b="0" dirty="0">
            <a:solidFill>
              <a:schemeClr val="tx1"/>
            </a:solidFill>
            <a:latin typeface="Papyrus" panose="03070502060502030205" pitchFamily="66" charset="0"/>
          </a:endParaRPr>
        </a:p>
      </dgm:t>
    </dgm:pt>
    <dgm:pt modelId="{00CEA934-A5D1-4DB8-A874-6A9B8499F8EC}" type="parTrans" cxnId="{063F0531-A0D3-48AC-8CD5-A9B67D457856}">
      <dgm:prSet/>
      <dgm:spPr/>
      <dgm:t>
        <a:bodyPr/>
        <a:lstStyle/>
        <a:p>
          <a:endParaRPr lang="en-ZA"/>
        </a:p>
      </dgm:t>
    </dgm:pt>
    <dgm:pt modelId="{2A46CB28-2FD7-4F3B-A403-D5F8E915EEF5}" type="sibTrans" cxnId="{063F0531-A0D3-48AC-8CD5-A9B67D457856}">
      <dgm:prSet/>
      <dgm:spPr/>
      <dgm:t>
        <a:bodyPr/>
        <a:lstStyle/>
        <a:p>
          <a:endParaRPr lang="en-ZA"/>
        </a:p>
      </dgm:t>
    </dgm:pt>
    <dgm:pt modelId="{A3A974A9-E4F7-4780-8967-CA0113B4C790}">
      <dgm:prSet phldrT="[Text]" custT="1"/>
      <dgm:spPr/>
      <dgm:t>
        <a:bodyPr/>
        <a:lstStyle/>
        <a:p>
          <a:r>
            <a:rPr lang="en-ZA" sz="2800" b="1" dirty="0"/>
            <a:t>Execute</a:t>
          </a:r>
        </a:p>
      </dgm:t>
    </dgm:pt>
    <dgm:pt modelId="{6F41910A-BB8C-499B-82F7-E31C0F7C7904}" type="parTrans" cxnId="{970B2B00-8656-41F2-8718-67D0DC2D176D}">
      <dgm:prSet/>
      <dgm:spPr/>
      <dgm:t>
        <a:bodyPr/>
        <a:lstStyle/>
        <a:p>
          <a:endParaRPr lang="en-ZA"/>
        </a:p>
      </dgm:t>
    </dgm:pt>
    <dgm:pt modelId="{FD1BCF88-EE2F-4B65-BCC6-4253E2B0D787}" type="sibTrans" cxnId="{970B2B00-8656-41F2-8718-67D0DC2D176D}">
      <dgm:prSet/>
      <dgm:spPr/>
      <dgm:t>
        <a:bodyPr/>
        <a:lstStyle/>
        <a:p>
          <a:endParaRPr lang="en-ZA"/>
        </a:p>
      </dgm:t>
    </dgm:pt>
    <dgm:pt modelId="{98B9ED5A-E484-4D4D-93EC-1CE36C8F9DBB}">
      <dgm:prSet phldrT="[Text]" custT="1"/>
      <dgm:spPr/>
      <dgm:t>
        <a:bodyPr/>
        <a:lstStyle/>
        <a:p>
          <a:r>
            <a:rPr lang="en-ZA" sz="2800" b="1" dirty="0"/>
            <a:t>Define</a:t>
          </a:r>
          <a:endParaRPr lang="en-ZA" sz="1800" b="1" dirty="0"/>
        </a:p>
      </dgm:t>
    </dgm:pt>
    <dgm:pt modelId="{C33CFB99-9EDC-4393-AA73-736F4DC4C9E4}" type="parTrans" cxnId="{70D08060-39FF-4E7E-81DA-E307EFBEABF0}">
      <dgm:prSet/>
      <dgm:spPr/>
      <dgm:t>
        <a:bodyPr/>
        <a:lstStyle/>
        <a:p>
          <a:endParaRPr lang="en-ZA"/>
        </a:p>
      </dgm:t>
    </dgm:pt>
    <dgm:pt modelId="{0F058717-EA8C-4AF5-8B9C-0A70C7841710}" type="sibTrans" cxnId="{70D08060-39FF-4E7E-81DA-E307EFBEABF0}">
      <dgm:prSet/>
      <dgm:spPr/>
      <dgm:t>
        <a:bodyPr/>
        <a:lstStyle/>
        <a:p>
          <a:endParaRPr lang="en-ZA"/>
        </a:p>
      </dgm:t>
    </dgm:pt>
    <dgm:pt modelId="{4119EDB8-AD58-4DBC-867E-533A6C82C944}">
      <dgm:prSet phldrT="[Text]" custT="1"/>
      <dgm:spPr/>
      <dgm:t>
        <a:bodyPr/>
        <a:lstStyle/>
        <a:p>
          <a:r>
            <a:rPr lang="en-ZA" sz="2800" b="1" dirty="0"/>
            <a:t>Design</a:t>
          </a:r>
        </a:p>
      </dgm:t>
    </dgm:pt>
    <dgm:pt modelId="{E0267C0F-A2BA-42DD-BF90-646AAD0365CC}" type="parTrans" cxnId="{106E705A-E7C2-46ED-ADD4-5B3414C84264}">
      <dgm:prSet/>
      <dgm:spPr/>
      <dgm:t>
        <a:bodyPr/>
        <a:lstStyle/>
        <a:p>
          <a:endParaRPr lang="en-ZA"/>
        </a:p>
      </dgm:t>
    </dgm:pt>
    <dgm:pt modelId="{8B154168-08BF-46E2-9703-F78EF6C5361E}" type="sibTrans" cxnId="{106E705A-E7C2-46ED-ADD4-5B3414C84264}">
      <dgm:prSet/>
      <dgm:spPr/>
      <dgm:t>
        <a:bodyPr/>
        <a:lstStyle/>
        <a:p>
          <a:endParaRPr lang="en-ZA"/>
        </a:p>
      </dgm:t>
    </dgm:pt>
    <dgm:pt modelId="{5AF8C9EC-11C5-44D0-B4AB-041696407D0F}">
      <dgm:prSet phldrT="[Text]" custT="1"/>
      <dgm:spPr/>
      <dgm:t>
        <a:bodyPr/>
        <a:lstStyle/>
        <a:p>
          <a:r>
            <a:rPr lang="en-ZA" sz="2800" dirty="0"/>
            <a:t>Diagnose</a:t>
          </a:r>
          <a:endParaRPr lang="en-ZA" sz="1800" dirty="0"/>
        </a:p>
      </dgm:t>
    </dgm:pt>
    <dgm:pt modelId="{3BEFB37D-0701-40D2-B421-5D0F7A8ED984}" type="parTrans" cxnId="{A2FE6542-CF67-4D85-9424-6E819DD6E392}">
      <dgm:prSet/>
      <dgm:spPr/>
      <dgm:t>
        <a:bodyPr/>
        <a:lstStyle/>
        <a:p>
          <a:endParaRPr lang="en-ZA"/>
        </a:p>
      </dgm:t>
    </dgm:pt>
    <dgm:pt modelId="{78EB252D-4186-49BF-BECC-76EA061AFEC3}" type="sibTrans" cxnId="{A2FE6542-CF67-4D85-9424-6E819DD6E392}">
      <dgm:prSet/>
      <dgm:spPr/>
      <dgm:t>
        <a:bodyPr/>
        <a:lstStyle/>
        <a:p>
          <a:endParaRPr lang="en-ZA"/>
        </a:p>
      </dgm:t>
    </dgm:pt>
    <dgm:pt modelId="{CE5DC2C7-15E5-465E-BCA3-FA72459D7809}" type="pres">
      <dgm:prSet presAssocID="{3B15077A-9621-49E5-937C-BED9A3CD3A0A}" presName="diagram" presStyleCnt="0">
        <dgm:presLayoutVars>
          <dgm:chMax val="1"/>
          <dgm:dir/>
          <dgm:animLvl val="ctr"/>
          <dgm:resizeHandles val="exact"/>
        </dgm:presLayoutVars>
      </dgm:prSet>
      <dgm:spPr/>
    </dgm:pt>
    <dgm:pt modelId="{E026C883-67DE-440B-AC86-6AB72A394924}" type="pres">
      <dgm:prSet presAssocID="{3B15077A-9621-49E5-937C-BED9A3CD3A0A}" presName="matrix" presStyleCnt="0"/>
      <dgm:spPr/>
    </dgm:pt>
    <dgm:pt modelId="{98978AF8-5CA6-4CC4-9BA2-9633F4C37A24}" type="pres">
      <dgm:prSet presAssocID="{3B15077A-9621-49E5-937C-BED9A3CD3A0A}" presName="tile1" presStyleLbl="node1" presStyleIdx="0" presStyleCnt="4"/>
      <dgm:spPr/>
    </dgm:pt>
    <dgm:pt modelId="{81D9C76C-5B28-4BC2-8E8F-A4E088D534AE}" type="pres">
      <dgm:prSet presAssocID="{3B15077A-9621-49E5-937C-BED9A3CD3A0A}" presName="tile1text" presStyleLbl="node1" presStyleIdx="0" presStyleCnt="4">
        <dgm:presLayoutVars>
          <dgm:chMax val="0"/>
          <dgm:chPref val="0"/>
          <dgm:bulletEnabled val="1"/>
        </dgm:presLayoutVars>
      </dgm:prSet>
      <dgm:spPr/>
    </dgm:pt>
    <dgm:pt modelId="{51B1295F-737E-40D6-A64A-87187C9D8A76}" type="pres">
      <dgm:prSet presAssocID="{3B15077A-9621-49E5-937C-BED9A3CD3A0A}" presName="tile2" presStyleLbl="node1" presStyleIdx="1" presStyleCnt="4"/>
      <dgm:spPr/>
    </dgm:pt>
    <dgm:pt modelId="{DF506F86-3EEB-48DE-A739-178BCF96F384}" type="pres">
      <dgm:prSet presAssocID="{3B15077A-9621-49E5-937C-BED9A3CD3A0A}" presName="tile2text" presStyleLbl="node1" presStyleIdx="1" presStyleCnt="4">
        <dgm:presLayoutVars>
          <dgm:chMax val="0"/>
          <dgm:chPref val="0"/>
          <dgm:bulletEnabled val="1"/>
        </dgm:presLayoutVars>
      </dgm:prSet>
      <dgm:spPr/>
    </dgm:pt>
    <dgm:pt modelId="{86388922-39DB-48ED-A3E9-489D6608512E}" type="pres">
      <dgm:prSet presAssocID="{3B15077A-9621-49E5-937C-BED9A3CD3A0A}" presName="tile3" presStyleLbl="node1" presStyleIdx="2" presStyleCnt="4"/>
      <dgm:spPr/>
    </dgm:pt>
    <dgm:pt modelId="{F6A717C7-ABDE-44F1-9E23-645B0966A0D0}" type="pres">
      <dgm:prSet presAssocID="{3B15077A-9621-49E5-937C-BED9A3CD3A0A}" presName="tile3text" presStyleLbl="node1" presStyleIdx="2" presStyleCnt="4">
        <dgm:presLayoutVars>
          <dgm:chMax val="0"/>
          <dgm:chPref val="0"/>
          <dgm:bulletEnabled val="1"/>
        </dgm:presLayoutVars>
      </dgm:prSet>
      <dgm:spPr/>
    </dgm:pt>
    <dgm:pt modelId="{570144F7-9D4B-4311-BFAB-577C315235DF}" type="pres">
      <dgm:prSet presAssocID="{3B15077A-9621-49E5-937C-BED9A3CD3A0A}" presName="tile4" presStyleLbl="node1" presStyleIdx="3" presStyleCnt="4"/>
      <dgm:spPr/>
    </dgm:pt>
    <dgm:pt modelId="{9B7E24F5-5AB8-4DB7-93A8-68BAEAD30E47}" type="pres">
      <dgm:prSet presAssocID="{3B15077A-9621-49E5-937C-BED9A3CD3A0A}" presName="tile4text" presStyleLbl="node1" presStyleIdx="3" presStyleCnt="4">
        <dgm:presLayoutVars>
          <dgm:chMax val="0"/>
          <dgm:chPref val="0"/>
          <dgm:bulletEnabled val="1"/>
        </dgm:presLayoutVars>
      </dgm:prSet>
      <dgm:spPr/>
    </dgm:pt>
    <dgm:pt modelId="{969662EA-E1BE-4F78-96BD-0010DED90420}" type="pres">
      <dgm:prSet presAssocID="{3B15077A-9621-49E5-937C-BED9A3CD3A0A}" presName="centerTile" presStyleLbl="fgShp" presStyleIdx="0" presStyleCnt="1" custScaleX="162728" custScaleY="205115">
        <dgm:presLayoutVars>
          <dgm:chMax val="0"/>
          <dgm:chPref val="0"/>
        </dgm:presLayoutVars>
      </dgm:prSet>
      <dgm:spPr/>
    </dgm:pt>
  </dgm:ptLst>
  <dgm:cxnLst>
    <dgm:cxn modelId="{970B2B00-8656-41F2-8718-67D0DC2D176D}" srcId="{5B802BCA-34FE-4D7D-B878-F35D4AEB7AC7}" destId="{A3A974A9-E4F7-4780-8967-CA0113B4C790}" srcOrd="0" destOrd="0" parTransId="{6F41910A-BB8C-499B-82F7-E31C0F7C7904}" sibTransId="{FD1BCF88-EE2F-4B65-BCC6-4253E2B0D787}"/>
    <dgm:cxn modelId="{063F0531-A0D3-48AC-8CD5-A9B67D457856}" srcId="{3B15077A-9621-49E5-937C-BED9A3CD3A0A}" destId="{5B802BCA-34FE-4D7D-B878-F35D4AEB7AC7}" srcOrd="0" destOrd="0" parTransId="{00CEA934-A5D1-4DB8-A874-6A9B8499F8EC}" sibTransId="{2A46CB28-2FD7-4F3B-A403-D5F8E915EEF5}"/>
    <dgm:cxn modelId="{70D08060-39FF-4E7E-81DA-E307EFBEABF0}" srcId="{5B802BCA-34FE-4D7D-B878-F35D4AEB7AC7}" destId="{98B9ED5A-E484-4D4D-93EC-1CE36C8F9DBB}" srcOrd="1" destOrd="0" parTransId="{C33CFB99-9EDC-4393-AA73-736F4DC4C9E4}" sibTransId="{0F058717-EA8C-4AF5-8B9C-0A70C7841710}"/>
    <dgm:cxn modelId="{A2FE6542-CF67-4D85-9424-6E819DD6E392}" srcId="{5B802BCA-34FE-4D7D-B878-F35D4AEB7AC7}" destId="{5AF8C9EC-11C5-44D0-B4AB-041696407D0F}" srcOrd="3" destOrd="0" parTransId="{3BEFB37D-0701-40D2-B421-5D0F7A8ED984}" sibTransId="{78EB252D-4186-49BF-BECC-76EA061AFEC3}"/>
    <dgm:cxn modelId="{A9944249-7CEC-4C23-85B6-07213296F152}" type="presOf" srcId="{A3A974A9-E4F7-4780-8967-CA0113B4C790}" destId="{81D9C76C-5B28-4BC2-8E8F-A4E088D534AE}" srcOrd="1" destOrd="0" presId="urn:microsoft.com/office/officeart/2005/8/layout/matrix1"/>
    <dgm:cxn modelId="{5DB95972-BC11-4965-B226-865AA1C17CB7}" type="presOf" srcId="{3B15077A-9621-49E5-937C-BED9A3CD3A0A}" destId="{CE5DC2C7-15E5-465E-BCA3-FA72459D7809}" srcOrd="0" destOrd="0" presId="urn:microsoft.com/office/officeart/2005/8/layout/matrix1"/>
    <dgm:cxn modelId="{106E705A-E7C2-46ED-ADD4-5B3414C84264}" srcId="{5B802BCA-34FE-4D7D-B878-F35D4AEB7AC7}" destId="{4119EDB8-AD58-4DBC-867E-533A6C82C944}" srcOrd="2" destOrd="0" parTransId="{E0267C0F-A2BA-42DD-BF90-646AAD0365CC}" sibTransId="{8B154168-08BF-46E2-9703-F78EF6C5361E}"/>
    <dgm:cxn modelId="{77AC1EB5-3C82-493D-BF8C-522A8A8DF192}" type="presOf" srcId="{4119EDB8-AD58-4DBC-867E-533A6C82C944}" destId="{86388922-39DB-48ED-A3E9-489D6608512E}" srcOrd="0" destOrd="0" presId="urn:microsoft.com/office/officeart/2005/8/layout/matrix1"/>
    <dgm:cxn modelId="{8905A6C1-B81D-4D51-A6BD-DAF456B06962}" type="presOf" srcId="{4119EDB8-AD58-4DBC-867E-533A6C82C944}" destId="{F6A717C7-ABDE-44F1-9E23-645B0966A0D0}" srcOrd="1" destOrd="0" presId="urn:microsoft.com/office/officeart/2005/8/layout/matrix1"/>
    <dgm:cxn modelId="{33A9B5DD-4A1B-4726-B067-63341971AFBE}" type="presOf" srcId="{98B9ED5A-E484-4D4D-93EC-1CE36C8F9DBB}" destId="{DF506F86-3EEB-48DE-A739-178BCF96F384}" srcOrd="1" destOrd="0" presId="urn:microsoft.com/office/officeart/2005/8/layout/matrix1"/>
    <dgm:cxn modelId="{5FF89CDE-7083-470E-98EA-54EF80CD0675}" type="presOf" srcId="{5AF8C9EC-11C5-44D0-B4AB-041696407D0F}" destId="{570144F7-9D4B-4311-BFAB-577C315235DF}" srcOrd="0" destOrd="0" presId="urn:microsoft.com/office/officeart/2005/8/layout/matrix1"/>
    <dgm:cxn modelId="{7D0C2DE2-BCC1-4321-A7C7-180B85D031C4}" type="presOf" srcId="{A3A974A9-E4F7-4780-8967-CA0113B4C790}" destId="{98978AF8-5CA6-4CC4-9BA2-9633F4C37A24}" srcOrd="0" destOrd="0" presId="urn:microsoft.com/office/officeart/2005/8/layout/matrix1"/>
    <dgm:cxn modelId="{30D248E3-161A-4099-92AF-E3780F5EDBB7}" type="presOf" srcId="{5B802BCA-34FE-4D7D-B878-F35D4AEB7AC7}" destId="{969662EA-E1BE-4F78-96BD-0010DED90420}" srcOrd="0" destOrd="0" presId="urn:microsoft.com/office/officeart/2005/8/layout/matrix1"/>
    <dgm:cxn modelId="{55E59BED-BDCA-42F6-A5A5-E7571E9E69C7}" type="presOf" srcId="{5AF8C9EC-11C5-44D0-B4AB-041696407D0F}" destId="{9B7E24F5-5AB8-4DB7-93A8-68BAEAD30E47}" srcOrd="1" destOrd="0" presId="urn:microsoft.com/office/officeart/2005/8/layout/matrix1"/>
    <dgm:cxn modelId="{3E5EACF5-3E23-4C6F-BB0A-FF527CC37A0C}" type="presOf" srcId="{98B9ED5A-E484-4D4D-93EC-1CE36C8F9DBB}" destId="{51B1295F-737E-40D6-A64A-87187C9D8A76}" srcOrd="0" destOrd="0" presId="urn:microsoft.com/office/officeart/2005/8/layout/matrix1"/>
    <dgm:cxn modelId="{F167AA9F-A0F3-4FDF-9DC7-78AF91254009}" type="presParOf" srcId="{CE5DC2C7-15E5-465E-BCA3-FA72459D7809}" destId="{E026C883-67DE-440B-AC86-6AB72A394924}" srcOrd="0" destOrd="0" presId="urn:microsoft.com/office/officeart/2005/8/layout/matrix1"/>
    <dgm:cxn modelId="{86CD6D8A-1CD2-4F2F-BAFD-0D2E581A6996}" type="presParOf" srcId="{E026C883-67DE-440B-AC86-6AB72A394924}" destId="{98978AF8-5CA6-4CC4-9BA2-9633F4C37A24}" srcOrd="0" destOrd="0" presId="urn:microsoft.com/office/officeart/2005/8/layout/matrix1"/>
    <dgm:cxn modelId="{5585C0BF-3134-43F4-8182-4242F932711C}" type="presParOf" srcId="{E026C883-67DE-440B-AC86-6AB72A394924}" destId="{81D9C76C-5B28-4BC2-8E8F-A4E088D534AE}" srcOrd="1" destOrd="0" presId="urn:microsoft.com/office/officeart/2005/8/layout/matrix1"/>
    <dgm:cxn modelId="{97FE9EEE-B145-408D-85D2-0F35CB1770F4}" type="presParOf" srcId="{E026C883-67DE-440B-AC86-6AB72A394924}" destId="{51B1295F-737E-40D6-A64A-87187C9D8A76}" srcOrd="2" destOrd="0" presId="urn:microsoft.com/office/officeart/2005/8/layout/matrix1"/>
    <dgm:cxn modelId="{F00D4CB5-2832-47EF-B5BC-4F6C3672936B}" type="presParOf" srcId="{E026C883-67DE-440B-AC86-6AB72A394924}" destId="{DF506F86-3EEB-48DE-A739-178BCF96F384}" srcOrd="3" destOrd="0" presId="urn:microsoft.com/office/officeart/2005/8/layout/matrix1"/>
    <dgm:cxn modelId="{B5BBFE72-CB9F-4D8D-929B-D68E85BFCB63}" type="presParOf" srcId="{E026C883-67DE-440B-AC86-6AB72A394924}" destId="{86388922-39DB-48ED-A3E9-489D6608512E}" srcOrd="4" destOrd="0" presId="urn:microsoft.com/office/officeart/2005/8/layout/matrix1"/>
    <dgm:cxn modelId="{AF52C61A-5177-49B7-BE24-89253BD9B655}" type="presParOf" srcId="{E026C883-67DE-440B-AC86-6AB72A394924}" destId="{F6A717C7-ABDE-44F1-9E23-645B0966A0D0}" srcOrd="5" destOrd="0" presId="urn:microsoft.com/office/officeart/2005/8/layout/matrix1"/>
    <dgm:cxn modelId="{FA55E3CD-33A4-4EA0-B9D9-0B410F0F5E1A}" type="presParOf" srcId="{E026C883-67DE-440B-AC86-6AB72A394924}" destId="{570144F7-9D4B-4311-BFAB-577C315235DF}" srcOrd="6" destOrd="0" presId="urn:microsoft.com/office/officeart/2005/8/layout/matrix1"/>
    <dgm:cxn modelId="{107ADCDC-BE86-4D89-849F-60312B067870}" type="presParOf" srcId="{E026C883-67DE-440B-AC86-6AB72A394924}" destId="{9B7E24F5-5AB8-4DB7-93A8-68BAEAD30E47}" srcOrd="7" destOrd="0" presId="urn:microsoft.com/office/officeart/2005/8/layout/matrix1"/>
    <dgm:cxn modelId="{41EE8289-D82B-4457-98FA-F1DFF2AAFD78}" type="presParOf" srcId="{CE5DC2C7-15E5-465E-BCA3-FA72459D7809}" destId="{969662EA-E1BE-4F78-96BD-0010DED90420}"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2BBBDE-9D70-49DF-ADD6-DAD701F90C46}" type="doc">
      <dgm:prSet loTypeId="urn:microsoft.com/office/officeart/2005/8/layout/bProcess4" loCatId="process" qsTypeId="urn:microsoft.com/office/officeart/2005/8/quickstyle/simple1" qsCatId="simple" csTypeId="urn:microsoft.com/office/officeart/2005/8/colors/accent1_2" csCatId="accent1"/>
      <dgm:spPr/>
      <dgm:t>
        <a:bodyPr/>
        <a:lstStyle/>
        <a:p>
          <a:endParaRPr lang="en-US"/>
        </a:p>
      </dgm:t>
    </dgm:pt>
    <dgm:pt modelId="{41F9FD1D-A8D8-4FE4-809F-1007455B4901}">
      <dgm:prSet custT="1"/>
      <dgm:spPr/>
      <dgm:t>
        <a:bodyPr/>
        <a:lstStyle/>
        <a:p>
          <a:r>
            <a:rPr lang="en-US" sz="1400" dirty="0"/>
            <a:t>Make it </a:t>
          </a:r>
          <a:r>
            <a:rPr lang="en-US" sz="1400" b="1" dirty="0">
              <a:solidFill>
                <a:srgbClr val="FF0000"/>
              </a:solidFill>
            </a:rPr>
            <a:t>illegal for a non-registered person </a:t>
          </a:r>
          <a:r>
            <a:rPr lang="en-US" sz="1400" dirty="0"/>
            <a:t>to administer infrastructure projects </a:t>
          </a:r>
        </a:p>
      </dgm:t>
    </dgm:pt>
    <dgm:pt modelId="{E1CD4292-4946-4303-87F7-AA6135AAE8A3}" type="parTrans" cxnId="{D965BC05-73C9-4593-AD06-F58DDE96FF2D}">
      <dgm:prSet/>
      <dgm:spPr/>
      <dgm:t>
        <a:bodyPr/>
        <a:lstStyle/>
        <a:p>
          <a:endParaRPr lang="en-US"/>
        </a:p>
      </dgm:t>
    </dgm:pt>
    <dgm:pt modelId="{38F128E4-CDD9-40F9-91FC-9BCD6C7D6502}" type="sibTrans" cxnId="{D965BC05-73C9-4593-AD06-F58DDE96FF2D}">
      <dgm:prSet/>
      <dgm:spPr/>
      <dgm:t>
        <a:bodyPr/>
        <a:lstStyle/>
        <a:p>
          <a:endParaRPr lang="en-US"/>
        </a:p>
      </dgm:t>
    </dgm:pt>
    <dgm:pt modelId="{A629E484-D4FF-4E2B-BA42-63A94AE70C82}">
      <dgm:prSet custT="1"/>
      <dgm:spPr/>
      <dgm:t>
        <a:bodyPr/>
        <a:lstStyle/>
        <a:p>
          <a:r>
            <a:rPr lang="en-US" sz="1400" b="1" dirty="0">
              <a:solidFill>
                <a:srgbClr val="FF0000"/>
              </a:solidFill>
            </a:rPr>
            <a:t>Legislate that Built environment</a:t>
          </a:r>
          <a:r>
            <a:rPr lang="en-US" sz="1400" dirty="0"/>
            <a:t> work must be performed by professionally registered persons</a:t>
          </a:r>
        </a:p>
      </dgm:t>
    </dgm:pt>
    <dgm:pt modelId="{CF931452-BE7E-467D-A6E2-A9D9745C30A8}" type="parTrans" cxnId="{0764BCDC-F19D-45C8-AA45-62933E142DC8}">
      <dgm:prSet/>
      <dgm:spPr/>
      <dgm:t>
        <a:bodyPr/>
        <a:lstStyle/>
        <a:p>
          <a:endParaRPr lang="en-US"/>
        </a:p>
      </dgm:t>
    </dgm:pt>
    <dgm:pt modelId="{9C84E5B1-B014-4CA8-89B9-0C249239462C}" type="sibTrans" cxnId="{0764BCDC-F19D-45C8-AA45-62933E142DC8}">
      <dgm:prSet/>
      <dgm:spPr/>
      <dgm:t>
        <a:bodyPr/>
        <a:lstStyle/>
        <a:p>
          <a:endParaRPr lang="en-US"/>
        </a:p>
      </dgm:t>
    </dgm:pt>
    <dgm:pt modelId="{297A8E4A-94D6-4F8D-8D81-A83CEA2EADCB}">
      <dgm:prSet custT="1"/>
      <dgm:spPr/>
      <dgm:t>
        <a:bodyPr/>
        <a:lstStyle/>
        <a:p>
          <a:r>
            <a:rPr lang="en-US" sz="1400" dirty="0"/>
            <a:t>CBE , Professional Councils and NSG are in a process of developing </a:t>
          </a:r>
          <a:r>
            <a:rPr lang="en-US" sz="1400" b="1" dirty="0">
              <a:solidFill>
                <a:srgbClr val="FF0000"/>
              </a:solidFill>
            </a:rPr>
            <a:t>tailor-made compulsory programmes for non-registered </a:t>
          </a:r>
          <a:r>
            <a:rPr lang="en-US" sz="1400" dirty="0"/>
            <a:t>built environment persons in the public sector</a:t>
          </a:r>
        </a:p>
      </dgm:t>
    </dgm:pt>
    <dgm:pt modelId="{D33DFCC3-82F5-4777-8F74-5DEAF79B162E}" type="parTrans" cxnId="{A157D2A0-5EF1-422E-8AFF-45F462754EF9}">
      <dgm:prSet/>
      <dgm:spPr/>
      <dgm:t>
        <a:bodyPr/>
        <a:lstStyle/>
        <a:p>
          <a:endParaRPr lang="en-US"/>
        </a:p>
      </dgm:t>
    </dgm:pt>
    <dgm:pt modelId="{6A6550C9-85DC-4725-980E-B306F561706F}" type="sibTrans" cxnId="{A157D2A0-5EF1-422E-8AFF-45F462754EF9}">
      <dgm:prSet/>
      <dgm:spPr/>
      <dgm:t>
        <a:bodyPr/>
        <a:lstStyle/>
        <a:p>
          <a:endParaRPr lang="en-US"/>
        </a:p>
      </dgm:t>
    </dgm:pt>
    <dgm:pt modelId="{2158E68F-C4EA-471F-B27F-EA4A260F8554}">
      <dgm:prSet custT="1"/>
      <dgm:spPr/>
      <dgm:t>
        <a:bodyPr/>
        <a:lstStyle/>
        <a:p>
          <a:r>
            <a:rPr lang="en-US" sz="1400" dirty="0"/>
            <a:t>An </a:t>
          </a:r>
          <a:r>
            <a:rPr lang="en-US" sz="1400" b="1" dirty="0">
              <a:solidFill>
                <a:srgbClr val="FF0000"/>
              </a:solidFill>
            </a:rPr>
            <a:t>18-month to two-year programme</a:t>
          </a:r>
          <a:r>
            <a:rPr lang="en-US" sz="1400" dirty="0"/>
            <a:t> composed of formal lectures, workshops and workplace experience. Typically, a series of two- or three-day modules would cover guidelines on various aspects of the public sector. </a:t>
          </a:r>
        </a:p>
      </dgm:t>
    </dgm:pt>
    <dgm:pt modelId="{5DB916F7-8CDF-4A82-9A28-5F416681A67D}" type="parTrans" cxnId="{ECDEDA06-FFF4-4D2B-AA34-F4E64BA0958E}">
      <dgm:prSet/>
      <dgm:spPr/>
      <dgm:t>
        <a:bodyPr/>
        <a:lstStyle/>
        <a:p>
          <a:endParaRPr lang="en-US"/>
        </a:p>
      </dgm:t>
    </dgm:pt>
    <dgm:pt modelId="{6DEFF72D-591A-4A77-9CCD-2F4F0BD9BE75}" type="sibTrans" cxnId="{ECDEDA06-FFF4-4D2B-AA34-F4E64BA0958E}">
      <dgm:prSet/>
      <dgm:spPr/>
      <dgm:t>
        <a:bodyPr/>
        <a:lstStyle/>
        <a:p>
          <a:endParaRPr lang="en-US"/>
        </a:p>
      </dgm:t>
    </dgm:pt>
    <dgm:pt modelId="{7980E58E-5122-4A15-B978-9F2921E06815}">
      <dgm:prSet custT="1"/>
      <dgm:spPr/>
      <dgm:t>
        <a:bodyPr/>
        <a:lstStyle/>
        <a:p>
          <a:r>
            <a:rPr lang="en-US" sz="1400" dirty="0"/>
            <a:t>Enforce the implementation of </a:t>
          </a:r>
          <a:r>
            <a:rPr lang="en-US" sz="1400" b="1" dirty="0">
              <a:solidFill>
                <a:srgbClr val="FF0000"/>
              </a:solidFill>
            </a:rPr>
            <a:t>code of conduct for the built environment </a:t>
          </a:r>
        </a:p>
      </dgm:t>
    </dgm:pt>
    <dgm:pt modelId="{9EE48110-53D9-494B-A8A1-3F728A0B6370}" type="parTrans" cxnId="{082C2C7C-636D-4E57-A7E9-AE196557AD4E}">
      <dgm:prSet/>
      <dgm:spPr/>
      <dgm:t>
        <a:bodyPr/>
        <a:lstStyle/>
        <a:p>
          <a:endParaRPr lang="en-US"/>
        </a:p>
      </dgm:t>
    </dgm:pt>
    <dgm:pt modelId="{FA5ACFBD-76A8-498B-8F96-B398E90AEF28}" type="sibTrans" cxnId="{082C2C7C-636D-4E57-A7E9-AE196557AD4E}">
      <dgm:prSet/>
      <dgm:spPr/>
      <dgm:t>
        <a:bodyPr/>
        <a:lstStyle/>
        <a:p>
          <a:endParaRPr lang="en-US"/>
        </a:p>
      </dgm:t>
    </dgm:pt>
    <dgm:pt modelId="{AC66EBA8-E6EF-4145-B897-4DB5C7F4ACE4}">
      <dgm:prSet custT="1"/>
      <dgm:spPr/>
      <dgm:t>
        <a:bodyPr/>
        <a:lstStyle/>
        <a:p>
          <a:r>
            <a:rPr lang="en-US" sz="1800" dirty="0"/>
            <a:t>Applicable to 3 spheres of government including the private sector</a:t>
          </a:r>
        </a:p>
      </dgm:t>
    </dgm:pt>
    <dgm:pt modelId="{6AD8C0DE-A786-45C7-83AD-EAEFD325B0C1}" type="parTrans" cxnId="{7878FA42-FB02-4A67-B59B-AFCBF61B5007}">
      <dgm:prSet/>
      <dgm:spPr/>
      <dgm:t>
        <a:bodyPr/>
        <a:lstStyle/>
        <a:p>
          <a:endParaRPr lang="en-US"/>
        </a:p>
      </dgm:t>
    </dgm:pt>
    <dgm:pt modelId="{69D80892-AB6B-4EDB-B2F1-A3A3CF7F5D68}" type="sibTrans" cxnId="{7878FA42-FB02-4A67-B59B-AFCBF61B5007}">
      <dgm:prSet/>
      <dgm:spPr/>
      <dgm:t>
        <a:bodyPr/>
        <a:lstStyle/>
        <a:p>
          <a:endParaRPr lang="en-US"/>
        </a:p>
      </dgm:t>
    </dgm:pt>
    <dgm:pt modelId="{9CC08730-B570-4C5F-9750-F60368B9C2EF}" type="pres">
      <dgm:prSet presAssocID="{F52BBBDE-9D70-49DF-ADD6-DAD701F90C46}" presName="Name0" presStyleCnt="0">
        <dgm:presLayoutVars>
          <dgm:dir/>
          <dgm:resizeHandles/>
        </dgm:presLayoutVars>
      </dgm:prSet>
      <dgm:spPr/>
    </dgm:pt>
    <dgm:pt modelId="{39115674-A926-4271-9B69-0B9C4D40A379}" type="pres">
      <dgm:prSet presAssocID="{41F9FD1D-A8D8-4FE4-809F-1007455B4901}" presName="compNode" presStyleCnt="0"/>
      <dgm:spPr/>
    </dgm:pt>
    <dgm:pt modelId="{95153C30-4EE4-4ED6-BAAB-A64819924AD0}" type="pres">
      <dgm:prSet presAssocID="{41F9FD1D-A8D8-4FE4-809F-1007455B4901}" presName="dummyConnPt" presStyleCnt="0"/>
      <dgm:spPr/>
    </dgm:pt>
    <dgm:pt modelId="{5A34558C-6842-4AA2-9350-A353CC596CAB}" type="pres">
      <dgm:prSet presAssocID="{41F9FD1D-A8D8-4FE4-809F-1007455B4901}" presName="node" presStyleLbl="node1" presStyleIdx="0" presStyleCnt="6">
        <dgm:presLayoutVars>
          <dgm:bulletEnabled val="1"/>
        </dgm:presLayoutVars>
      </dgm:prSet>
      <dgm:spPr/>
    </dgm:pt>
    <dgm:pt modelId="{D855032B-615F-4711-8C58-B8B32F8F51E0}" type="pres">
      <dgm:prSet presAssocID="{38F128E4-CDD9-40F9-91FC-9BCD6C7D6502}" presName="sibTrans" presStyleLbl="bgSibTrans2D1" presStyleIdx="0" presStyleCnt="5"/>
      <dgm:spPr/>
    </dgm:pt>
    <dgm:pt modelId="{3AABD7F2-005C-44C0-8550-AC4AC61E1BB0}" type="pres">
      <dgm:prSet presAssocID="{A629E484-D4FF-4E2B-BA42-63A94AE70C82}" presName="compNode" presStyleCnt="0"/>
      <dgm:spPr/>
    </dgm:pt>
    <dgm:pt modelId="{84C1A200-4A5E-4B7F-A55A-C842DB1DE6E6}" type="pres">
      <dgm:prSet presAssocID="{A629E484-D4FF-4E2B-BA42-63A94AE70C82}" presName="dummyConnPt" presStyleCnt="0"/>
      <dgm:spPr/>
    </dgm:pt>
    <dgm:pt modelId="{9BD776EB-99CE-49D6-B6BC-04400899EC75}" type="pres">
      <dgm:prSet presAssocID="{A629E484-D4FF-4E2B-BA42-63A94AE70C82}" presName="node" presStyleLbl="node1" presStyleIdx="1" presStyleCnt="6">
        <dgm:presLayoutVars>
          <dgm:bulletEnabled val="1"/>
        </dgm:presLayoutVars>
      </dgm:prSet>
      <dgm:spPr/>
    </dgm:pt>
    <dgm:pt modelId="{2AD8CBAD-0630-4515-B2A3-46B10E7361C3}" type="pres">
      <dgm:prSet presAssocID="{9C84E5B1-B014-4CA8-89B9-0C249239462C}" presName="sibTrans" presStyleLbl="bgSibTrans2D1" presStyleIdx="1" presStyleCnt="5"/>
      <dgm:spPr/>
    </dgm:pt>
    <dgm:pt modelId="{D1C4439E-060E-4B9F-9E53-2F390B6441A2}" type="pres">
      <dgm:prSet presAssocID="{297A8E4A-94D6-4F8D-8D81-A83CEA2EADCB}" presName="compNode" presStyleCnt="0"/>
      <dgm:spPr/>
    </dgm:pt>
    <dgm:pt modelId="{6CEE8DF8-B6E1-45C7-82CD-C6C9F51F839C}" type="pres">
      <dgm:prSet presAssocID="{297A8E4A-94D6-4F8D-8D81-A83CEA2EADCB}" presName="dummyConnPt" presStyleCnt="0"/>
      <dgm:spPr/>
    </dgm:pt>
    <dgm:pt modelId="{37F81974-9272-4564-B513-967389DB0DC4}" type="pres">
      <dgm:prSet presAssocID="{297A8E4A-94D6-4F8D-8D81-A83CEA2EADCB}" presName="node" presStyleLbl="node1" presStyleIdx="2" presStyleCnt="6">
        <dgm:presLayoutVars>
          <dgm:bulletEnabled val="1"/>
        </dgm:presLayoutVars>
      </dgm:prSet>
      <dgm:spPr/>
    </dgm:pt>
    <dgm:pt modelId="{673AE461-134C-4A86-B4DF-5CD6360BBA0C}" type="pres">
      <dgm:prSet presAssocID="{6A6550C9-85DC-4725-980E-B306F561706F}" presName="sibTrans" presStyleLbl="bgSibTrans2D1" presStyleIdx="2" presStyleCnt="5"/>
      <dgm:spPr/>
    </dgm:pt>
    <dgm:pt modelId="{E3DD6BF4-B0E3-4480-A7BA-8AD80E64E4A8}" type="pres">
      <dgm:prSet presAssocID="{2158E68F-C4EA-471F-B27F-EA4A260F8554}" presName="compNode" presStyleCnt="0"/>
      <dgm:spPr/>
    </dgm:pt>
    <dgm:pt modelId="{3F6D1C22-2604-4C25-B487-17310858A3CE}" type="pres">
      <dgm:prSet presAssocID="{2158E68F-C4EA-471F-B27F-EA4A260F8554}" presName="dummyConnPt" presStyleCnt="0"/>
      <dgm:spPr/>
    </dgm:pt>
    <dgm:pt modelId="{DADF9F19-B427-4BEE-BCA4-18E7BE951500}" type="pres">
      <dgm:prSet presAssocID="{2158E68F-C4EA-471F-B27F-EA4A260F8554}" presName="node" presStyleLbl="node1" presStyleIdx="3" presStyleCnt="6">
        <dgm:presLayoutVars>
          <dgm:bulletEnabled val="1"/>
        </dgm:presLayoutVars>
      </dgm:prSet>
      <dgm:spPr/>
    </dgm:pt>
    <dgm:pt modelId="{7C331519-6CA0-4F02-899A-0B15F84DCE11}" type="pres">
      <dgm:prSet presAssocID="{6DEFF72D-591A-4A77-9CCD-2F4F0BD9BE75}" presName="sibTrans" presStyleLbl="bgSibTrans2D1" presStyleIdx="3" presStyleCnt="5"/>
      <dgm:spPr/>
    </dgm:pt>
    <dgm:pt modelId="{11AAF539-2425-4537-B396-118BB85B2332}" type="pres">
      <dgm:prSet presAssocID="{7980E58E-5122-4A15-B978-9F2921E06815}" presName="compNode" presStyleCnt="0"/>
      <dgm:spPr/>
    </dgm:pt>
    <dgm:pt modelId="{C31220B7-3139-4D6B-A096-DA2ED6080CF6}" type="pres">
      <dgm:prSet presAssocID="{7980E58E-5122-4A15-B978-9F2921E06815}" presName="dummyConnPt" presStyleCnt="0"/>
      <dgm:spPr/>
    </dgm:pt>
    <dgm:pt modelId="{80CFE4BE-FA01-426C-86C9-8605DAAA462F}" type="pres">
      <dgm:prSet presAssocID="{7980E58E-5122-4A15-B978-9F2921E06815}" presName="node" presStyleLbl="node1" presStyleIdx="4" presStyleCnt="6">
        <dgm:presLayoutVars>
          <dgm:bulletEnabled val="1"/>
        </dgm:presLayoutVars>
      </dgm:prSet>
      <dgm:spPr/>
    </dgm:pt>
    <dgm:pt modelId="{2D0826B4-DA2A-4D13-8450-8C1C5FB9EB8D}" type="pres">
      <dgm:prSet presAssocID="{FA5ACFBD-76A8-498B-8F96-B398E90AEF28}" presName="sibTrans" presStyleLbl="bgSibTrans2D1" presStyleIdx="4" presStyleCnt="5"/>
      <dgm:spPr/>
    </dgm:pt>
    <dgm:pt modelId="{ED4BFB82-CE30-49EF-B346-5FF21146F1FB}" type="pres">
      <dgm:prSet presAssocID="{AC66EBA8-E6EF-4145-B897-4DB5C7F4ACE4}" presName="compNode" presStyleCnt="0"/>
      <dgm:spPr/>
    </dgm:pt>
    <dgm:pt modelId="{74DE5B0A-B5A0-4DB3-8E7A-49CF09F6F82D}" type="pres">
      <dgm:prSet presAssocID="{AC66EBA8-E6EF-4145-B897-4DB5C7F4ACE4}" presName="dummyConnPt" presStyleCnt="0"/>
      <dgm:spPr/>
    </dgm:pt>
    <dgm:pt modelId="{07087E4C-919E-4F04-8B2A-4E77BA476F09}" type="pres">
      <dgm:prSet presAssocID="{AC66EBA8-E6EF-4145-B897-4DB5C7F4ACE4}" presName="node" presStyleLbl="node1" presStyleIdx="5" presStyleCnt="6">
        <dgm:presLayoutVars>
          <dgm:bulletEnabled val="1"/>
        </dgm:presLayoutVars>
      </dgm:prSet>
      <dgm:spPr/>
    </dgm:pt>
  </dgm:ptLst>
  <dgm:cxnLst>
    <dgm:cxn modelId="{D965BC05-73C9-4593-AD06-F58DDE96FF2D}" srcId="{F52BBBDE-9D70-49DF-ADD6-DAD701F90C46}" destId="{41F9FD1D-A8D8-4FE4-809F-1007455B4901}" srcOrd="0" destOrd="0" parTransId="{E1CD4292-4946-4303-87F7-AA6135AAE8A3}" sibTransId="{38F128E4-CDD9-40F9-91FC-9BCD6C7D6502}"/>
    <dgm:cxn modelId="{ECDEDA06-FFF4-4D2B-AA34-F4E64BA0958E}" srcId="{F52BBBDE-9D70-49DF-ADD6-DAD701F90C46}" destId="{2158E68F-C4EA-471F-B27F-EA4A260F8554}" srcOrd="3" destOrd="0" parTransId="{5DB916F7-8CDF-4A82-9A28-5F416681A67D}" sibTransId="{6DEFF72D-591A-4A77-9CCD-2F4F0BD9BE75}"/>
    <dgm:cxn modelId="{F8AA8820-1609-41C9-8D71-515420960037}" type="presOf" srcId="{7980E58E-5122-4A15-B978-9F2921E06815}" destId="{80CFE4BE-FA01-426C-86C9-8605DAAA462F}" srcOrd="0" destOrd="0" presId="urn:microsoft.com/office/officeart/2005/8/layout/bProcess4"/>
    <dgm:cxn modelId="{4AECCF20-A7FC-4C74-B70E-8AE341F29CE4}" type="presOf" srcId="{41F9FD1D-A8D8-4FE4-809F-1007455B4901}" destId="{5A34558C-6842-4AA2-9350-A353CC596CAB}" srcOrd="0" destOrd="0" presId="urn:microsoft.com/office/officeart/2005/8/layout/bProcess4"/>
    <dgm:cxn modelId="{6027AE2A-E06F-4B1A-8CBE-1320484F5901}" type="presOf" srcId="{6DEFF72D-591A-4A77-9CCD-2F4F0BD9BE75}" destId="{7C331519-6CA0-4F02-899A-0B15F84DCE11}" srcOrd="0" destOrd="0" presId="urn:microsoft.com/office/officeart/2005/8/layout/bProcess4"/>
    <dgm:cxn modelId="{63EE2833-F63F-4315-AFA5-515DDC89597D}" type="presOf" srcId="{6A6550C9-85DC-4725-980E-B306F561706F}" destId="{673AE461-134C-4A86-B4DF-5CD6360BBA0C}" srcOrd="0" destOrd="0" presId="urn:microsoft.com/office/officeart/2005/8/layout/bProcess4"/>
    <dgm:cxn modelId="{A662E036-3DBF-4877-895F-B92785A29927}" type="presOf" srcId="{F52BBBDE-9D70-49DF-ADD6-DAD701F90C46}" destId="{9CC08730-B570-4C5F-9750-F60368B9C2EF}" srcOrd="0" destOrd="0" presId="urn:microsoft.com/office/officeart/2005/8/layout/bProcess4"/>
    <dgm:cxn modelId="{7878FA42-FB02-4A67-B59B-AFCBF61B5007}" srcId="{F52BBBDE-9D70-49DF-ADD6-DAD701F90C46}" destId="{AC66EBA8-E6EF-4145-B897-4DB5C7F4ACE4}" srcOrd="5" destOrd="0" parTransId="{6AD8C0DE-A786-45C7-83AD-EAEFD325B0C1}" sibTransId="{69D80892-AB6B-4EDB-B2F1-A3A3CF7F5D68}"/>
    <dgm:cxn modelId="{5B623949-601E-4134-A2BE-0AF9950C7B1A}" type="presOf" srcId="{38F128E4-CDD9-40F9-91FC-9BCD6C7D6502}" destId="{D855032B-615F-4711-8C58-B8B32F8F51E0}" srcOrd="0" destOrd="0" presId="urn:microsoft.com/office/officeart/2005/8/layout/bProcess4"/>
    <dgm:cxn modelId="{0931D373-C523-4375-BFE5-79F7907C6D21}" type="presOf" srcId="{A629E484-D4FF-4E2B-BA42-63A94AE70C82}" destId="{9BD776EB-99CE-49D6-B6BC-04400899EC75}" srcOrd="0" destOrd="0" presId="urn:microsoft.com/office/officeart/2005/8/layout/bProcess4"/>
    <dgm:cxn modelId="{082C2C7C-636D-4E57-A7E9-AE196557AD4E}" srcId="{F52BBBDE-9D70-49DF-ADD6-DAD701F90C46}" destId="{7980E58E-5122-4A15-B978-9F2921E06815}" srcOrd="4" destOrd="0" parTransId="{9EE48110-53D9-494B-A8A1-3F728A0B6370}" sibTransId="{FA5ACFBD-76A8-498B-8F96-B398E90AEF28}"/>
    <dgm:cxn modelId="{83E31882-D8DA-4B76-8499-AABFE906748E}" type="presOf" srcId="{2158E68F-C4EA-471F-B27F-EA4A260F8554}" destId="{DADF9F19-B427-4BEE-BCA4-18E7BE951500}" srcOrd="0" destOrd="0" presId="urn:microsoft.com/office/officeart/2005/8/layout/bProcess4"/>
    <dgm:cxn modelId="{7DF19F87-0D5E-4705-B695-6C1FAE43B9FC}" type="presOf" srcId="{297A8E4A-94D6-4F8D-8D81-A83CEA2EADCB}" destId="{37F81974-9272-4564-B513-967389DB0DC4}" srcOrd="0" destOrd="0" presId="urn:microsoft.com/office/officeart/2005/8/layout/bProcess4"/>
    <dgm:cxn modelId="{A157D2A0-5EF1-422E-8AFF-45F462754EF9}" srcId="{F52BBBDE-9D70-49DF-ADD6-DAD701F90C46}" destId="{297A8E4A-94D6-4F8D-8D81-A83CEA2EADCB}" srcOrd="2" destOrd="0" parTransId="{D33DFCC3-82F5-4777-8F74-5DEAF79B162E}" sibTransId="{6A6550C9-85DC-4725-980E-B306F561706F}"/>
    <dgm:cxn modelId="{F5F3EAD7-D27A-450C-99DC-C1EB749EDB54}" type="presOf" srcId="{AC66EBA8-E6EF-4145-B897-4DB5C7F4ACE4}" destId="{07087E4C-919E-4F04-8B2A-4E77BA476F09}" srcOrd="0" destOrd="0" presId="urn:microsoft.com/office/officeart/2005/8/layout/bProcess4"/>
    <dgm:cxn modelId="{5BFA9FD9-92DD-48B0-820D-C437014467D9}" type="presOf" srcId="{9C84E5B1-B014-4CA8-89B9-0C249239462C}" destId="{2AD8CBAD-0630-4515-B2A3-46B10E7361C3}" srcOrd="0" destOrd="0" presId="urn:microsoft.com/office/officeart/2005/8/layout/bProcess4"/>
    <dgm:cxn modelId="{8DBC51DB-BD8D-4AEB-83A7-D0CB6C4A75DD}" type="presOf" srcId="{FA5ACFBD-76A8-498B-8F96-B398E90AEF28}" destId="{2D0826B4-DA2A-4D13-8450-8C1C5FB9EB8D}" srcOrd="0" destOrd="0" presId="urn:microsoft.com/office/officeart/2005/8/layout/bProcess4"/>
    <dgm:cxn modelId="{0764BCDC-F19D-45C8-AA45-62933E142DC8}" srcId="{F52BBBDE-9D70-49DF-ADD6-DAD701F90C46}" destId="{A629E484-D4FF-4E2B-BA42-63A94AE70C82}" srcOrd="1" destOrd="0" parTransId="{CF931452-BE7E-467D-A6E2-A9D9745C30A8}" sibTransId="{9C84E5B1-B014-4CA8-89B9-0C249239462C}"/>
    <dgm:cxn modelId="{C0E8F2B1-BF9F-47C4-B9BD-4F83D012FBB7}" type="presParOf" srcId="{9CC08730-B570-4C5F-9750-F60368B9C2EF}" destId="{39115674-A926-4271-9B69-0B9C4D40A379}" srcOrd="0" destOrd="0" presId="urn:microsoft.com/office/officeart/2005/8/layout/bProcess4"/>
    <dgm:cxn modelId="{016A58CB-EB3E-46FF-BFA6-F3A75070DC89}" type="presParOf" srcId="{39115674-A926-4271-9B69-0B9C4D40A379}" destId="{95153C30-4EE4-4ED6-BAAB-A64819924AD0}" srcOrd="0" destOrd="0" presId="urn:microsoft.com/office/officeart/2005/8/layout/bProcess4"/>
    <dgm:cxn modelId="{256696B3-4727-47DE-90FD-00449A3F9B53}" type="presParOf" srcId="{39115674-A926-4271-9B69-0B9C4D40A379}" destId="{5A34558C-6842-4AA2-9350-A353CC596CAB}" srcOrd="1" destOrd="0" presId="urn:microsoft.com/office/officeart/2005/8/layout/bProcess4"/>
    <dgm:cxn modelId="{700E18B6-3FC6-4582-BCF0-8F43ACCD9498}" type="presParOf" srcId="{9CC08730-B570-4C5F-9750-F60368B9C2EF}" destId="{D855032B-615F-4711-8C58-B8B32F8F51E0}" srcOrd="1" destOrd="0" presId="urn:microsoft.com/office/officeart/2005/8/layout/bProcess4"/>
    <dgm:cxn modelId="{CDB6590F-5CCD-4D42-87DB-7C81BACB043D}" type="presParOf" srcId="{9CC08730-B570-4C5F-9750-F60368B9C2EF}" destId="{3AABD7F2-005C-44C0-8550-AC4AC61E1BB0}" srcOrd="2" destOrd="0" presId="urn:microsoft.com/office/officeart/2005/8/layout/bProcess4"/>
    <dgm:cxn modelId="{E0F8D7BF-E3E5-46D0-AB8B-8AB52C73B024}" type="presParOf" srcId="{3AABD7F2-005C-44C0-8550-AC4AC61E1BB0}" destId="{84C1A200-4A5E-4B7F-A55A-C842DB1DE6E6}" srcOrd="0" destOrd="0" presId="urn:microsoft.com/office/officeart/2005/8/layout/bProcess4"/>
    <dgm:cxn modelId="{0B4D58CD-F19D-432E-9EAD-0B65D90C0F5E}" type="presParOf" srcId="{3AABD7F2-005C-44C0-8550-AC4AC61E1BB0}" destId="{9BD776EB-99CE-49D6-B6BC-04400899EC75}" srcOrd="1" destOrd="0" presId="urn:microsoft.com/office/officeart/2005/8/layout/bProcess4"/>
    <dgm:cxn modelId="{6568B428-F076-49A8-A871-89F495694664}" type="presParOf" srcId="{9CC08730-B570-4C5F-9750-F60368B9C2EF}" destId="{2AD8CBAD-0630-4515-B2A3-46B10E7361C3}" srcOrd="3" destOrd="0" presId="urn:microsoft.com/office/officeart/2005/8/layout/bProcess4"/>
    <dgm:cxn modelId="{FAC5ED44-7428-4ECD-A248-42CF44A8EEB2}" type="presParOf" srcId="{9CC08730-B570-4C5F-9750-F60368B9C2EF}" destId="{D1C4439E-060E-4B9F-9E53-2F390B6441A2}" srcOrd="4" destOrd="0" presId="urn:microsoft.com/office/officeart/2005/8/layout/bProcess4"/>
    <dgm:cxn modelId="{D09DE518-1A67-4829-8416-EEBFDCE6C996}" type="presParOf" srcId="{D1C4439E-060E-4B9F-9E53-2F390B6441A2}" destId="{6CEE8DF8-B6E1-45C7-82CD-C6C9F51F839C}" srcOrd="0" destOrd="0" presId="urn:microsoft.com/office/officeart/2005/8/layout/bProcess4"/>
    <dgm:cxn modelId="{BA62281B-90EE-40E0-A5FC-822D97CE7A0D}" type="presParOf" srcId="{D1C4439E-060E-4B9F-9E53-2F390B6441A2}" destId="{37F81974-9272-4564-B513-967389DB0DC4}" srcOrd="1" destOrd="0" presId="urn:microsoft.com/office/officeart/2005/8/layout/bProcess4"/>
    <dgm:cxn modelId="{2A23E33D-B260-4524-8486-E0BF0A18861B}" type="presParOf" srcId="{9CC08730-B570-4C5F-9750-F60368B9C2EF}" destId="{673AE461-134C-4A86-B4DF-5CD6360BBA0C}" srcOrd="5" destOrd="0" presId="urn:microsoft.com/office/officeart/2005/8/layout/bProcess4"/>
    <dgm:cxn modelId="{B44C472C-0EA1-47CC-8046-08A77602FD66}" type="presParOf" srcId="{9CC08730-B570-4C5F-9750-F60368B9C2EF}" destId="{E3DD6BF4-B0E3-4480-A7BA-8AD80E64E4A8}" srcOrd="6" destOrd="0" presId="urn:microsoft.com/office/officeart/2005/8/layout/bProcess4"/>
    <dgm:cxn modelId="{8C01D2DC-4C1F-47A0-B018-72622B63A639}" type="presParOf" srcId="{E3DD6BF4-B0E3-4480-A7BA-8AD80E64E4A8}" destId="{3F6D1C22-2604-4C25-B487-17310858A3CE}" srcOrd="0" destOrd="0" presId="urn:microsoft.com/office/officeart/2005/8/layout/bProcess4"/>
    <dgm:cxn modelId="{FCB87A59-631C-4EDB-B022-C9F580FEB44B}" type="presParOf" srcId="{E3DD6BF4-B0E3-4480-A7BA-8AD80E64E4A8}" destId="{DADF9F19-B427-4BEE-BCA4-18E7BE951500}" srcOrd="1" destOrd="0" presId="urn:microsoft.com/office/officeart/2005/8/layout/bProcess4"/>
    <dgm:cxn modelId="{FFE32DC6-4AF1-4463-B694-9F4D64646846}" type="presParOf" srcId="{9CC08730-B570-4C5F-9750-F60368B9C2EF}" destId="{7C331519-6CA0-4F02-899A-0B15F84DCE11}" srcOrd="7" destOrd="0" presId="urn:microsoft.com/office/officeart/2005/8/layout/bProcess4"/>
    <dgm:cxn modelId="{0F2DA2F7-5D2D-474C-85CB-B3AD8DE38286}" type="presParOf" srcId="{9CC08730-B570-4C5F-9750-F60368B9C2EF}" destId="{11AAF539-2425-4537-B396-118BB85B2332}" srcOrd="8" destOrd="0" presId="urn:microsoft.com/office/officeart/2005/8/layout/bProcess4"/>
    <dgm:cxn modelId="{DB769272-8677-4401-B422-E7487D7A981F}" type="presParOf" srcId="{11AAF539-2425-4537-B396-118BB85B2332}" destId="{C31220B7-3139-4D6B-A096-DA2ED6080CF6}" srcOrd="0" destOrd="0" presId="urn:microsoft.com/office/officeart/2005/8/layout/bProcess4"/>
    <dgm:cxn modelId="{32BDDDE2-AB03-47BF-8BFB-0E3FD19FFC6E}" type="presParOf" srcId="{11AAF539-2425-4537-B396-118BB85B2332}" destId="{80CFE4BE-FA01-426C-86C9-8605DAAA462F}" srcOrd="1" destOrd="0" presId="urn:microsoft.com/office/officeart/2005/8/layout/bProcess4"/>
    <dgm:cxn modelId="{282AA11C-5E08-4BDC-8126-878C9FA41EBE}" type="presParOf" srcId="{9CC08730-B570-4C5F-9750-F60368B9C2EF}" destId="{2D0826B4-DA2A-4D13-8450-8C1C5FB9EB8D}" srcOrd="9" destOrd="0" presId="urn:microsoft.com/office/officeart/2005/8/layout/bProcess4"/>
    <dgm:cxn modelId="{2B1C96D7-5956-4E41-9DFD-F6F89BFFB767}" type="presParOf" srcId="{9CC08730-B570-4C5F-9750-F60368B9C2EF}" destId="{ED4BFB82-CE30-49EF-B346-5FF21146F1FB}" srcOrd="10" destOrd="0" presId="urn:microsoft.com/office/officeart/2005/8/layout/bProcess4"/>
    <dgm:cxn modelId="{C7C14AD9-05D1-44AD-AD1D-21746A785855}" type="presParOf" srcId="{ED4BFB82-CE30-49EF-B346-5FF21146F1FB}" destId="{74DE5B0A-B5A0-4DB3-8E7A-49CF09F6F82D}" srcOrd="0" destOrd="0" presId="urn:microsoft.com/office/officeart/2005/8/layout/bProcess4"/>
    <dgm:cxn modelId="{5A5BDBC4-8A0D-4BFD-90A4-E9F56ECD6948}" type="presParOf" srcId="{ED4BFB82-CE30-49EF-B346-5FF21146F1FB}" destId="{07087E4C-919E-4F04-8B2A-4E77BA476F09}"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663141-A201-4DC3-B126-42122880E89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1FC09C8-4EE9-4A15-98BA-6BDC991BFD23}">
      <dgm:prSet custT="1"/>
      <dgm:spPr/>
      <dgm:t>
        <a:bodyPr/>
        <a:lstStyle/>
        <a:p>
          <a:r>
            <a:rPr lang="en-ZA" sz="2600" b="1" i="1" dirty="0"/>
            <a:t>Technically equipped </a:t>
          </a:r>
          <a:r>
            <a:rPr lang="en-ZA" sz="2600" dirty="0"/>
            <a:t>professionals with knowledge to assist in resolving societal challenges and drive development </a:t>
          </a:r>
          <a:endParaRPr lang="en-US" sz="2600" dirty="0"/>
        </a:p>
      </dgm:t>
    </dgm:pt>
    <dgm:pt modelId="{FB65248F-E33A-4C74-AE98-CDDD0F735356}" type="parTrans" cxnId="{2A79E126-E73D-4F99-8C46-568FA4130B1D}">
      <dgm:prSet/>
      <dgm:spPr/>
      <dgm:t>
        <a:bodyPr/>
        <a:lstStyle/>
        <a:p>
          <a:endParaRPr lang="en-US"/>
        </a:p>
      </dgm:t>
    </dgm:pt>
    <dgm:pt modelId="{89253654-5D71-4579-871E-B47AC59C9571}" type="sibTrans" cxnId="{2A79E126-E73D-4F99-8C46-568FA4130B1D}">
      <dgm:prSet/>
      <dgm:spPr/>
      <dgm:t>
        <a:bodyPr/>
        <a:lstStyle/>
        <a:p>
          <a:endParaRPr lang="en-US"/>
        </a:p>
      </dgm:t>
    </dgm:pt>
    <dgm:pt modelId="{9645A45D-E406-4E77-BB67-BCED4D5D432D}">
      <dgm:prSet custT="1"/>
      <dgm:spPr/>
      <dgm:t>
        <a:bodyPr/>
        <a:lstStyle/>
        <a:p>
          <a:r>
            <a:rPr lang="en-US" sz="2600" b="1" i="1" dirty="0"/>
            <a:t>Competent and compatibility </a:t>
          </a:r>
          <a:r>
            <a:rPr lang="en-US" sz="2600" dirty="0"/>
            <a:t>– understanding that working for government is a service   </a:t>
          </a:r>
        </a:p>
      </dgm:t>
    </dgm:pt>
    <dgm:pt modelId="{E11D2703-5AD3-432B-AE53-7A98B18C0E9A}" type="parTrans" cxnId="{9EE11D96-4E9A-4827-9302-A727154A92A8}">
      <dgm:prSet/>
      <dgm:spPr/>
      <dgm:t>
        <a:bodyPr/>
        <a:lstStyle/>
        <a:p>
          <a:endParaRPr lang="en-US"/>
        </a:p>
      </dgm:t>
    </dgm:pt>
    <dgm:pt modelId="{31534C9E-2E04-4EDB-97BD-C68B9E785FA5}" type="sibTrans" cxnId="{9EE11D96-4E9A-4827-9302-A727154A92A8}">
      <dgm:prSet/>
      <dgm:spPr/>
      <dgm:t>
        <a:bodyPr/>
        <a:lstStyle/>
        <a:p>
          <a:endParaRPr lang="en-US"/>
        </a:p>
      </dgm:t>
    </dgm:pt>
    <dgm:pt modelId="{D4AA0E0B-CC64-481A-9A96-61C5832AEB02}">
      <dgm:prSet custT="1"/>
      <dgm:spPr/>
      <dgm:t>
        <a:bodyPr/>
        <a:lstStyle/>
        <a:p>
          <a:r>
            <a:rPr lang="en-US" sz="2600" b="1" kern="1200" dirty="0">
              <a:solidFill>
                <a:prstClr val="white"/>
              </a:solidFill>
              <a:latin typeface="Calibri" panose="020F0502020204030204"/>
              <a:ea typeface="+mn-ea"/>
              <a:cs typeface="+mn-cs"/>
            </a:rPr>
            <a:t>Fit for purpose-built </a:t>
          </a:r>
          <a:r>
            <a:rPr lang="en-US" sz="2600" b="1" kern="1200" dirty="0"/>
            <a:t>environment professionals </a:t>
          </a:r>
          <a:r>
            <a:rPr lang="en-US" sz="2600" kern="1200" dirty="0"/>
            <a:t>(</a:t>
          </a:r>
          <a:r>
            <a:rPr lang="en-ZA" sz="2600" kern="1200" dirty="0"/>
            <a:t>"municipal engineer, project managers,   or town planner who will understand basics about the environment they will be exposed to (MFMA, PMFMA, governance structures)</a:t>
          </a:r>
          <a:endParaRPr lang="en-US" sz="2600" kern="1200" dirty="0"/>
        </a:p>
      </dgm:t>
    </dgm:pt>
    <dgm:pt modelId="{422D04C1-55DB-4E60-90A6-0106EF81A956}" type="parTrans" cxnId="{4F7A28D9-BD6A-4CD9-AC71-0A95F0B116DE}">
      <dgm:prSet/>
      <dgm:spPr/>
      <dgm:t>
        <a:bodyPr/>
        <a:lstStyle/>
        <a:p>
          <a:endParaRPr lang="en-US"/>
        </a:p>
      </dgm:t>
    </dgm:pt>
    <dgm:pt modelId="{C538B2C7-319C-449B-8DEA-E1E186128E17}" type="sibTrans" cxnId="{4F7A28D9-BD6A-4CD9-AC71-0A95F0B116DE}">
      <dgm:prSet/>
      <dgm:spPr/>
      <dgm:t>
        <a:bodyPr/>
        <a:lstStyle/>
        <a:p>
          <a:endParaRPr lang="en-US"/>
        </a:p>
      </dgm:t>
    </dgm:pt>
    <dgm:pt modelId="{C8C16CB0-7F0E-42E7-BB82-1A399061D93A}" type="pres">
      <dgm:prSet presAssocID="{B7663141-A201-4DC3-B126-42122880E894}" presName="linear" presStyleCnt="0">
        <dgm:presLayoutVars>
          <dgm:animLvl val="lvl"/>
          <dgm:resizeHandles val="exact"/>
        </dgm:presLayoutVars>
      </dgm:prSet>
      <dgm:spPr/>
    </dgm:pt>
    <dgm:pt modelId="{5DD09881-6788-44D2-8B64-42437E5D3E31}" type="pres">
      <dgm:prSet presAssocID="{81FC09C8-4EE9-4A15-98BA-6BDC991BFD23}" presName="parentText" presStyleLbl="node1" presStyleIdx="0" presStyleCnt="3" custScaleY="72456" custLinFactY="740" custLinFactNeighborX="0" custLinFactNeighborY="100000">
        <dgm:presLayoutVars>
          <dgm:chMax val="0"/>
          <dgm:bulletEnabled val="1"/>
        </dgm:presLayoutVars>
      </dgm:prSet>
      <dgm:spPr/>
    </dgm:pt>
    <dgm:pt modelId="{27CD9646-BF92-48C5-A233-B12ED15F39A5}" type="pres">
      <dgm:prSet presAssocID="{89253654-5D71-4579-871E-B47AC59C9571}" presName="spacer" presStyleCnt="0"/>
      <dgm:spPr/>
    </dgm:pt>
    <dgm:pt modelId="{B9A4F928-3775-44BD-A2B9-0A03BC1E16CC}" type="pres">
      <dgm:prSet presAssocID="{9645A45D-E406-4E77-BB67-BCED4D5D432D}" presName="parentText" presStyleLbl="node1" presStyleIdx="1" presStyleCnt="3" custScaleY="73826" custLinFactY="13454" custLinFactNeighborX="0" custLinFactNeighborY="100000">
        <dgm:presLayoutVars>
          <dgm:chMax val="0"/>
          <dgm:bulletEnabled val="1"/>
        </dgm:presLayoutVars>
      </dgm:prSet>
      <dgm:spPr/>
    </dgm:pt>
    <dgm:pt modelId="{EE3F4009-83C4-496F-BA74-9D29B47627FE}" type="pres">
      <dgm:prSet presAssocID="{31534C9E-2E04-4EDB-97BD-C68B9E785FA5}" presName="spacer" presStyleCnt="0"/>
      <dgm:spPr/>
    </dgm:pt>
    <dgm:pt modelId="{B67E6C68-F0F9-4B59-B252-2E8A3FBD1715}" type="pres">
      <dgm:prSet presAssocID="{D4AA0E0B-CC64-481A-9A96-61C5832AEB02}" presName="parentText" presStyleLbl="node1" presStyleIdx="2" presStyleCnt="3" custLinFactY="24368" custLinFactNeighborX="0" custLinFactNeighborY="100000">
        <dgm:presLayoutVars>
          <dgm:chMax val="0"/>
          <dgm:bulletEnabled val="1"/>
        </dgm:presLayoutVars>
      </dgm:prSet>
      <dgm:spPr/>
    </dgm:pt>
  </dgm:ptLst>
  <dgm:cxnLst>
    <dgm:cxn modelId="{2A79E126-E73D-4F99-8C46-568FA4130B1D}" srcId="{B7663141-A201-4DC3-B126-42122880E894}" destId="{81FC09C8-4EE9-4A15-98BA-6BDC991BFD23}" srcOrd="0" destOrd="0" parTransId="{FB65248F-E33A-4C74-AE98-CDDD0F735356}" sibTransId="{89253654-5D71-4579-871E-B47AC59C9571}"/>
    <dgm:cxn modelId="{5CBA593A-EDCE-4339-BF0B-89A27E654C18}" type="presOf" srcId="{9645A45D-E406-4E77-BB67-BCED4D5D432D}" destId="{B9A4F928-3775-44BD-A2B9-0A03BC1E16CC}" srcOrd="0" destOrd="0" presId="urn:microsoft.com/office/officeart/2005/8/layout/vList2"/>
    <dgm:cxn modelId="{A5AA055E-FE1A-4895-AA72-BAB27D1A0A70}" type="presOf" srcId="{81FC09C8-4EE9-4A15-98BA-6BDC991BFD23}" destId="{5DD09881-6788-44D2-8B64-42437E5D3E31}" srcOrd="0" destOrd="0" presId="urn:microsoft.com/office/officeart/2005/8/layout/vList2"/>
    <dgm:cxn modelId="{610B605A-7D79-47C2-B473-24C3A5A4D9BC}" type="presOf" srcId="{B7663141-A201-4DC3-B126-42122880E894}" destId="{C8C16CB0-7F0E-42E7-BB82-1A399061D93A}" srcOrd="0" destOrd="0" presId="urn:microsoft.com/office/officeart/2005/8/layout/vList2"/>
    <dgm:cxn modelId="{9EE11D96-4E9A-4827-9302-A727154A92A8}" srcId="{B7663141-A201-4DC3-B126-42122880E894}" destId="{9645A45D-E406-4E77-BB67-BCED4D5D432D}" srcOrd="1" destOrd="0" parTransId="{E11D2703-5AD3-432B-AE53-7A98B18C0E9A}" sibTransId="{31534C9E-2E04-4EDB-97BD-C68B9E785FA5}"/>
    <dgm:cxn modelId="{FFC78FB3-2008-496A-ACB6-5A88A939C945}" type="presOf" srcId="{D4AA0E0B-CC64-481A-9A96-61C5832AEB02}" destId="{B67E6C68-F0F9-4B59-B252-2E8A3FBD1715}" srcOrd="0" destOrd="0" presId="urn:microsoft.com/office/officeart/2005/8/layout/vList2"/>
    <dgm:cxn modelId="{4F7A28D9-BD6A-4CD9-AC71-0A95F0B116DE}" srcId="{B7663141-A201-4DC3-B126-42122880E894}" destId="{D4AA0E0B-CC64-481A-9A96-61C5832AEB02}" srcOrd="2" destOrd="0" parTransId="{422D04C1-55DB-4E60-90A6-0106EF81A956}" sibTransId="{C538B2C7-319C-449B-8DEA-E1E186128E17}"/>
    <dgm:cxn modelId="{00043EF6-84C2-40BA-99F9-948103424824}" type="presParOf" srcId="{C8C16CB0-7F0E-42E7-BB82-1A399061D93A}" destId="{5DD09881-6788-44D2-8B64-42437E5D3E31}" srcOrd="0" destOrd="0" presId="urn:microsoft.com/office/officeart/2005/8/layout/vList2"/>
    <dgm:cxn modelId="{0DD991BF-D931-4E5E-8EB6-A09125DCC7EE}" type="presParOf" srcId="{C8C16CB0-7F0E-42E7-BB82-1A399061D93A}" destId="{27CD9646-BF92-48C5-A233-B12ED15F39A5}" srcOrd="1" destOrd="0" presId="urn:microsoft.com/office/officeart/2005/8/layout/vList2"/>
    <dgm:cxn modelId="{2C098FEF-F806-4AEB-9FAB-A911CF461E4E}" type="presParOf" srcId="{C8C16CB0-7F0E-42E7-BB82-1A399061D93A}" destId="{B9A4F928-3775-44BD-A2B9-0A03BC1E16CC}" srcOrd="2" destOrd="0" presId="urn:microsoft.com/office/officeart/2005/8/layout/vList2"/>
    <dgm:cxn modelId="{7322B062-7556-4479-A84B-3A69018B8779}" type="presParOf" srcId="{C8C16CB0-7F0E-42E7-BB82-1A399061D93A}" destId="{EE3F4009-83C4-496F-BA74-9D29B47627FE}" srcOrd="3" destOrd="0" presId="urn:microsoft.com/office/officeart/2005/8/layout/vList2"/>
    <dgm:cxn modelId="{F9C1745A-EC73-4FFD-8F50-191AD6595F80}" type="presParOf" srcId="{C8C16CB0-7F0E-42E7-BB82-1A399061D93A}" destId="{B67E6C68-F0F9-4B59-B252-2E8A3FBD171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F7FB4F-08F0-41A3-BBFF-1D9E63A6E29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AF7BB3C-323D-48B3-9105-7A34C3B8DCC0}">
      <dgm:prSet/>
      <dgm:spPr/>
      <dgm:t>
        <a:bodyPr/>
        <a:lstStyle/>
        <a:p>
          <a:r>
            <a:rPr lang="en-ZA" dirty="0">
              <a:latin typeface="Raleway" pitchFamily="2" charset="0"/>
            </a:rPr>
            <a:t>The </a:t>
          </a:r>
          <a:r>
            <a:rPr lang="en-ZA" b="1" dirty="0">
              <a:latin typeface="Raleway" pitchFamily="2" charset="0"/>
            </a:rPr>
            <a:t>spirit of collaboration and partnership </a:t>
          </a:r>
          <a:r>
            <a:rPr lang="en-ZA" dirty="0">
              <a:latin typeface="Raleway" pitchFamily="2" charset="0"/>
            </a:rPr>
            <a:t>has been instrumental in driving progress in the built environment, with stakeholders from across the spectrum coming together to address common challenges and work towards shared goals</a:t>
          </a:r>
          <a:endParaRPr lang="en-US" dirty="0">
            <a:latin typeface="Raleway" pitchFamily="2" charset="0"/>
          </a:endParaRPr>
        </a:p>
      </dgm:t>
    </dgm:pt>
    <dgm:pt modelId="{4307289C-0537-496A-A4AA-F8C878CB8D6B}" type="parTrans" cxnId="{890BC6E8-5228-4397-AD1A-C4D24A2E6217}">
      <dgm:prSet/>
      <dgm:spPr/>
      <dgm:t>
        <a:bodyPr/>
        <a:lstStyle/>
        <a:p>
          <a:endParaRPr lang="en-US"/>
        </a:p>
      </dgm:t>
    </dgm:pt>
    <dgm:pt modelId="{D7AE8BB6-7957-4759-92B1-90857EC965B8}" type="sibTrans" cxnId="{890BC6E8-5228-4397-AD1A-C4D24A2E6217}">
      <dgm:prSet/>
      <dgm:spPr/>
      <dgm:t>
        <a:bodyPr/>
        <a:lstStyle/>
        <a:p>
          <a:endParaRPr lang="en-US"/>
        </a:p>
      </dgm:t>
    </dgm:pt>
    <dgm:pt modelId="{A162FC30-2DBA-446B-8002-2FC63EFD1F5E}">
      <dgm:prSet/>
      <dgm:spPr/>
      <dgm:t>
        <a:bodyPr/>
        <a:lstStyle/>
        <a:p>
          <a:r>
            <a:rPr lang="en-ZA" dirty="0">
              <a:latin typeface="Raleway" pitchFamily="2" charset="0"/>
            </a:rPr>
            <a:t>As CBE, </a:t>
          </a:r>
          <a:r>
            <a:rPr lang="en-ZA" dirty="0" err="1">
              <a:latin typeface="Raleway" pitchFamily="2" charset="0"/>
            </a:rPr>
            <a:t>wer</a:t>
          </a:r>
          <a:r>
            <a:rPr lang="en-ZA" dirty="0">
              <a:latin typeface="Raleway" pitchFamily="2" charset="0"/>
            </a:rPr>
            <a:t> am confident that with the same </a:t>
          </a:r>
          <a:r>
            <a:rPr lang="en-ZA" b="1" dirty="0">
              <a:latin typeface="Raleway" pitchFamily="2" charset="0"/>
            </a:rPr>
            <a:t>spirit of resilience</a:t>
          </a:r>
          <a:r>
            <a:rPr lang="en-ZA" dirty="0">
              <a:latin typeface="Raleway" pitchFamily="2" charset="0"/>
            </a:rPr>
            <a:t>, determination, and unity that has brought us this far, we will continue to make great strides towards a brighter and more sustainable future for all</a:t>
          </a:r>
          <a:endParaRPr lang="en-US" dirty="0">
            <a:latin typeface="Raleway" pitchFamily="2" charset="0"/>
          </a:endParaRPr>
        </a:p>
      </dgm:t>
    </dgm:pt>
    <dgm:pt modelId="{8F3B137D-F17F-4227-896E-7EA4C86124CC}" type="parTrans" cxnId="{A377FBB9-3E61-428E-824B-87EF1625BAE3}">
      <dgm:prSet/>
      <dgm:spPr/>
      <dgm:t>
        <a:bodyPr/>
        <a:lstStyle/>
        <a:p>
          <a:endParaRPr lang="en-US"/>
        </a:p>
      </dgm:t>
    </dgm:pt>
    <dgm:pt modelId="{1CFEB2A2-47AD-459E-9D67-06115946C8A0}" type="sibTrans" cxnId="{A377FBB9-3E61-428E-824B-87EF1625BAE3}">
      <dgm:prSet/>
      <dgm:spPr/>
      <dgm:t>
        <a:bodyPr/>
        <a:lstStyle/>
        <a:p>
          <a:endParaRPr lang="en-US"/>
        </a:p>
      </dgm:t>
    </dgm:pt>
    <dgm:pt modelId="{418AB2F7-C7E4-446C-B268-2B0E46D35B6D}">
      <dgm:prSet/>
      <dgm:spPr/>
      <dgm:t>
        <a:bodyPr/>
        <a:lstStyle/>
        <a:p>
          <a:r>
            <a:rPr lang="en-ZA" dirty="0">
              <a:latin typeface="Raleway" pitchFamily="2" charset="0"/>
            </a:rPr>
            <a:t>Importantly, let us </a:t>
          </a:r>
          <a:r>
            <a:rPr lang="en-ZA" b="1" dirty="0">
              <a:latin typeface="Raleway" pitchFamily="2" charset="0"/>
            </a:rPr>
            <a:t>recommit ourselves to transform the built environment sector</a:t>
          </a:r>
          <a:r>
            <a:rPr lang="en-ZA" dirty="0">
              <a:latin typeface="Raleway" pitchFamily="2" charset="0"/>
            </a:rPr>
            <a:t>, to transform South Africa’s places and spaces, villages, towns, and cities</a:t>
          </a:r>
          <a:endParaRPr lang="en-US" dirty="0">
            <a:latin typeface="Raleway" pitchFamily="2" charset="0"/>
          </a:endParaRPr>
        </a:p>
      </dgm:t>
    </dgm:pt>
    <dgm:pt modelId="{BB07D63B-94F8-441C-8A6F-356ED4BF2357}" type="parTrans" cxnId="{33FC937B-0B01-43FC-B5A9-A46C6EC7BBD9}">
      <dgm:prSet/>
      <dgm:spPr/>
      <dgm:t>
        <a:bodyPr/>
        <a:lstStyle/>
        <a:p>
          <a:endParaRPr lang="en-US"/>
        </a:p>
      </dgm:t>
    </dgm:pt>
    <dgm:pt modelId="{8CDAC98B-DFE4-4627-AA8F-68FE904B570C}" type="sibTrans" cxnId="{33FC937B-0B01-43FC-B5A9-A46C6EC7BBD9}">
      <dgm:prSet/>
      <dgm:spPr/>
      <dgm:t>
        <a:bodyPr/>
        <a:lstStyle/>
        <a:p>
          <a:endParaRPr lang="en-US"/>
        </a:p>
      </dgm:t>
    </dgm:pt>
    <dgm:pt modelId="{014EB3FB-E065-4895-8B03-7B57EBCEC6D6}" type="pres">
      <dgm:prSet presAssocID="{31F7FB4F-08F0-41A3-BBFF-1D9E63A6E29F}" presName="linear" presStyleCnt="0">
        <dgm:presLayoutVars>
          <dgm:animLvl val="lvl"/>
          <dgm:resizeHandles val="exact"/>
        </dgm:presLayoutVars>
      </dgm:prSet>
      <dgm:spPr/>
    </dgm:pt>
    <dgm:pt modelId="{72DD74FF-AC67-43B9-A656-D705B8A963FF}" type="pres">
      <dgm:prSet presAssocID="{CAF7BB3C-323D-48B3-9105-7A34C3B8DCC0}" presName="parentText" presStyleLbl="node1" presStyleIdx="0" presStyleCnt="3" custScaleY="107172" custLinFactY="-14618" custLinFactNeighborY="-100000">
        <dgm:presLayoutVars>
          <dgm:chMax val="0"/>
          <dgm:bulletEnabled val="1"/>
        </dgm:presLayoutVars>
      </dgm:prSet>
      <dgm:spPr/>
    </dgm:pt>
    <dgm:pt modelId="{83F06AFE-F25A-47BD-A2FA-3F0FCB5DB1F2}" type="pres">
      <dgm:prSet presAssocID="{D7AE8BB6-7957-4759-92B1-90857EC965B8}" presName="spacer" presStyleCnt="0"/>
      <dgm:spPr/>
    </dgm:pt>
    <dgm:pt modelId="{1C8E0C35-E7AE-4657-BB16-FEBCECB3CD3E}" type="pres">
      <dgm:prSet presAssocID="{A162FC30-2DBA-446B-8002-2FC63EFD1F5E}" presName="parentText" presStyleLbl="node1" presStyleIdx="1" presStyleCnt="3" custLinFactY="2681" custLinFactNeighborY="100000">
        <dgm:presLayoutVars>
          <dgm:chMax val="0"/>
          <dgm:bulletEnabled val="1"/>
        </dgm:presLayoutVars>
      </dgm:prSet>
      <dgm:spPr/>
    </dgm:pt>
    <dgm:pt modelId="{FA3F5BD1-E756-47B1-AFD5-B294C086BEC5}" type="pres">
      <dgm:prSet presAssocID="{1CFEB2A2-47AD-459E-9D67-06115946C8A0}" presName="spacer" presStyleCnt="0"/>
      <dgm:spPr/>
    </dgm:pt>
    <dgm:pt modelId="{BBEA7FFE-9C89-4BEC-BAB6-540292592933}" type="pres">
      <dgm:prSet presAssocID="{418AB2F7-C7E4-446C-B268-2B0E46D35B6D}" presName="parentText" presStyleLbl="node1" presStyleIdx="2" presStyleCnt="3" custLinFactY="23137" custLinFactNeighborY="100000">
        <dgm:presLayoutVars>
          <dgm:chMax val="0"/>
          <dgm:bulletEnabled val="1"/>
        </dgm:presLayoutVars>
      </dgm:prSet>
      <dgm:spPr/>
    </dgm:pt>
  </dgm:ptLst>
  <dgm:cxnLst>
    <dgm:cxn modelId="{EC17B534-A8F5-42BD-A4E9-E3CA106BF874}" type="presOf" srcId="{418AB2F7-C7E4-446C-B268-2B0E46D35B6D}" destId="{BBEA7FFE-9C89-4BEC-BAB6-540292592933}" srcOrd="0" destOrd="0" presId="urn:microsoft.com/office/officeart/2005/8/layout/vList2"/>
    <dgm:cxn modelId="{A199355C-4349-4BDF-A673-3BD1AF8EFF9F}" type="presOf" srcId="{A162FC30-2DBA-446B-8002-2FC63EFD1F5E}" destId="{1C8E0C35-E7AE-4657-BB16-FEBCECB3CD3E}" srcOrd="0" destOrd="0" presId="urn:microsoft.com/office/officeart/2005/8/layout/vList2"/>
    <dgm:cxn modelId="{56524C6B-840A-423D-85B3-F72E42C78FAA}" type="presOf" srcId="{CAF7BB3C-323D-48B3-9105-7A34C3B8DCC0}" destId="{72DD74FF-AC67-43B9-A656-D705B8A963FF}" srcOrd="0" destOrd="0" presId="urn:microsoft.com/office/officeart/2005/8/layout/vList2"/>
    <dgm:cxn modelId="{33FC937B-0B01-43FC-B5A9-A46C6EC7BBD9}" srcId="{31F7FB4F-08F0-41A3-BBFF-1D9E63A6E29F}" destId="{418AB2F7-C7E4-446C-B268-2B0E46D35B6D}" srcOrd="2" destOrd="0" parTransId="{BB07D63B-94F8-441C-8A6F-356ED4BF2357}" sibTransId="{8CDAC98B-DFE4-4627-AA8F-68FE904B570C}"/>
    <dgm:cxn modelId="{0C2AC0B8-AB78-42BC-833B-2C26D616794F}" type="presOf" srcId="{31F7FB4F-08F0-41A3-BBFF-1D9E63A6E29F}" destId="{014EB3FB-E065-4895-8B03-7B57EBCEC6D6}" srcOrd="0" destOrd="0" presId="urn:microsoft.com/office/officeart/2005/8/layout/vList2"/>
    <dgm:cxn modelId="{A377FBB9-3E61-428E-824B-87EF1625BAE3}" srcId="{31F7FB4F-08F0-41A3-BBFF-1D9E63A6E29F}" destId="{A162FC30-2DBA-446B-8002-2FC63EFD1F5E}" srcOrd="1" destOrd="0" parTransId="{8F3B137D-F17F-4227-896E-7EA4C86124CC}" sibTransId="{1CFEB2A2-47AD-459E-9D67-06115946C8A0}"/>
    <dgm:cxn modelId="{890BC6E8-5228-4397-AD1A-C4D24A2E6217}" srcId="{31F7FB4F-08F0-41A3-BBFF-1D9E63A6E29F}" destId="{CAF7BB3C-323D-48B3-9105-7A34C3B8DCC0}" srcOrd="0" destOrd="0" parTransId="{4307289C-0537-496A-A4AA-F8C878CB8D6B}" sibTransId="{D7AE8BB6-7957-4759-92B1-90857EC965B8}"/>
    <dgm:cxn modelId="{F1BC79B9-8D88-4C9D-A72D-94F21CD4315B}" type="presParOf" srcId="{014EB3FB-E065-4895-8B03-7B57EBCEC6D6}" destId="{72DD74FF-AC67-43B9-A656-D705B8A963FF}" srcOrd="0" destOrd="0" presId="urn:microsoft.com/office/officeart/2005/8/layout/vList2"/>
    <dgm:cxn modelId="{E9ECB23E-3686-477A-AAFD-885CE8F68611}" type="presParOf" srcId="{014EB3FB-E065-4895-8B03-7B57EBCEC6D6}" destId="{83F06AFE-F25A-47BD-A2FA-3F0FCB5DB1F2}" srcOrd="1" destOrd="0" presId="urn:microsoft.com/office/officeart/2005/8/layout/vList2"/>
    <dgm:cxn modelId="{02E592B9-788C-4488-9281-226428A58F57}" type="presParOf" srcId="{014EB3FB-E065-4895-8B03-7B57EBCEC6D6}" destId="{1C8E0C35-E7AE-4657-BB16-FEBCECB3CD3E}" srcOrd="2" destOrd="0" presId="urn:microsoft.com/office/officeart/2005/8/layout/vList2"/>
    <dgm:cxn modelId="{AA2A723C-AED9-4BE0-9010-8D28BF63A282}" type="presParOf" srcId="{014EB3FB-E065-4895-8B03-7B57EBCEC6D6}" destId="{FA3F5BD1-E756-47B1-AFD5-B294C086BEC5}" srcOrd="3" destOrd="0" presId="urn:microsoft.com/office/officeart/2005/8/layout/vList2"/>
    <dgm:cxn modelId="{C3AC6A88-5498-4A69-8096-5A229F9F9D12}" type="presParOf" srcId="{014EB3FB-E065-4895-8B03-7B57EBCEC6D6}" destId="{BBEA7FFE-9C89-4BEC-BAB6-54029259293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F394A-9DEE-4543-9D9B-DCF26DA366BC}">
      <dsp:nvSpPr>
        <dsp:cNvPr id="0" name=""/>
        <dsp:cNvSpPr/>
      </dsp:nvSpPr>
      <dsp:spPr>
        <a:xfrm rot="5400000">
          <a:off x="5218265" y="-1744548"/>
          <a:ext cx="2464961" cy="6071290"/>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latin typeface="Raleway" pitchFamily="2" charset="0"/>
            </a:rPr>
            <a:t>Certain limitations in </a:t>
          </a:r>
          <a:r>
            <a:rPr lang="en-US" sz="1800" b="1" kern="1200" dirty="0">
              <a:latin typeface="Raleway" pitchFamily="2" charset="0"/>
            </a:rPr>
            <a:t>representativity</a:t>
          </a:r>
          <a:r>
            <a:rPr lang="en-US" sz="1800" kern="1200" dirty="0">
              <a:latin typeface="Raleway" pitchFamily="2" charset="0"/>
            </a:rPr>
            <a:t> in the sector  </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latin typeface="Raleway" pitchFamily="2" charset="0"/>
            </a:rPr>
            <a:t>Need for government develop an </a:t>
          </a:r>
          <a:r>
            <a:rPr lang="en-US" sz="1800" b="1" kern="1200" dirty="0">
              <a:latin typeface="Raleway" pitchFamily="2" charset="0"/>
            </a:rPr>
            <a:t>inclusive built environment </a:t>
          </a:r>
          <a:r>
            <a:rPr lang="en-US" sz="1800" kern="1200" dirty="0">
              <a:latin typeface="Raleway" pitchFamily="2" charset="0"/>
            </a:rPr>
            <a:t>profession</a:t>
          </a:r>
        </a:p>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latin typeface="Raleway" pitchFamily="2" charset="0"/>
            </a:rPr>
            <a:t>Protecting the public interest</a:t>
          </a:r>
          <a:r>
            <a:rPr lang="en-US" sz="1800" kern="1200" dirty="0">
              <a:latin typeface="Raleway" pitchFamily="2" charset="0"/>
            </a:rPr>
            <a:t> through legislations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latin typeface="Raleway" pitchFamily="2" charset="0"/>
            </a:rPr>
            <a:t>Drive </a:t>
          </a:r>
          <a:r>
            <a:rPr lang="en-US" sz="1800" b="1" kern="1200" dirty="0">
              <a:latin typeface="Raleway" pitchFamily="2" charset="0"/>
            </a:rPr>
            <a:t>professionalization </a:t>
          </a:r>
          <a:r>
            <a:rPr lang="en-US" sz="1800" kern="1200" dirty="0">
              <a:latin typeface="Raleway" pitchFamily="2" charset="0"/>
            </a:rPr>
            <a:t>of the sector </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latin typeface="Raleway" pitchFamily="2" charset="0"/>
            </a:rPr>
            <a:t>Government policy for </a:t>
          </a:r>
          <a:r>
            <a:rPr lang="en-US" sz="1800" b="1" kern="1200" dirty="0">
              <a:latin typeface="Raleway" pitchFamily="2" charset="0"/>
            </a:rPr>
            <a:t>Councils to be regulated </a:t>
          </a:r>
          <a:r>
            <a:rPr lang="en-US" sz="1800" kern="1200" dirty="0">
              <a:latin typeface="Raleway" pitchFamily="2" charset="0"/>
            </a:rPr>
            <a:t>within, inline with Government priorities and driving the national agenda </a:t>
          </a:r>
        </a:p>
      </dsp:txBody>
      <dsp:txXfrm rot="-5400000">
        <a:off x="3415101" y="178945"/>
        <a:ext cx="5950961" cy="2224303"/>
      </dsp:txXfrm>
    </dsp:sp>
    <dsp:sp modelId="{EC4DB1C4-21AB-4D11-BFA4-569640915D27}">
      <dsp:nvSpPr>
        <dsp:cNvPr id="0" name=""/>
        <dsp:cNvSpPr/>
      </dsp:nvSpPr>
      <dsp:spPr>
        <a:xfrm>
          <a:off x="0" y="64"/>
          <a:ext cx="3415100" cy="258206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Raleway" pitchFamily="2" charset="0"/>
            </a:rPr>
            <a:t>The Built Environment the </a:t>
          </a:r>
          <a:r>
            <a:rPr lang="en-US" sz="1600" b="1" kern="1200" dirty="0">
              <a:latin typeface="Raleway" pitchFamily="2" charset="0"/>
            </a:rPr>
            <a:t>regulatory system </a:t>
          </a:r>
          <a:r>
            <a:rPr lang="en-US" sz="1600" kern="1200" dirty="0">
              <a:latin typeface="Raleway" pitchFamily="2" charset="0"/>
            </a:rPr>
            <a:t>necessitate for a review due to:</a:t>
          </a:r>
        </a:p>
      </dsp:txBody>
      <dsp:txXfrm>
        <a:off x="126046" y="126110"/>
        <a:ext cx="3163008" cy="2329971"/>
      </dsp:txXfrm>
    </dsp:sp>
    <dsp:sp modelId="{AB1A1A93-F946-4193-880B-AA7E65248FB6}">
      <dsp:nvSpPr>
        <dsp:cNvPr id="0" name=""/>
        <dsp:cNvSpPr/>
      </dsp:nvSpPr>
      <dsp:spPr>
        <a:xfrm rot="5400000">
          <a:off x="5417920" y="966617"/>
          <a:ext cx="2065650" cy="6071290"/>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Raleway" pitchFamily="2" charset="0"/>
            </a:rPr>
            <a:t>Each CBEP is regulated by the its own Act, protects the titles of registered persons, i.e., prohibits unregistered persons from claiming to be registered by using the designated titles</a:t>
          </a:r>
        </a:p>
        <a:p>
          <a:pPr marL="228600" lvl="1" indent="-228600" algn="l" defTabSz="889000">
            <a:lnSpc>
              <a:spcPct val="90000"/>
            </a:lnSpc>
            <a:spcBef>
              <a:spcPct val="0"/>
            </a:spcBef>
            <a:spcAft>
              <a:spcPct val="15000"/>
            </a:spcAft>
            <a:buChar char="•"/>
          </a:pPr>
          <a:endParaRPr lang="en-US" sz="2000" kern="1200" dirty="0">
            <a:latin typeface="Raleway" pitchFamily="2" charset="0"/>
          </a:endParaRPr>
        </a:p>
        <a:p>
          <a:pPr marL="228600" lvl="1" indent="-228600" algn="l" defTabSz="889000">
            <a:lnSpc>
              <a:spcPct val="90000"/>
            </a:lnSpc>
            <a:spcBef>
              <a:spcPct val="0"/>
            </a:spcBef>
            <a:spcAft>
              <a:spcPct val="15000"/>
            </a:spcAft>
            <a:buChar char="•"/>
          </a:pPr>
          <a:r>
            <a:rPr lang="en-US" sz="2000" kern="1200" dirty="0">
              <a:latin typeface="Raleway" pitchFamily="2" charset="0"/>
            </a:rPr>
            <a:t>Ensures quality, competency standards and developmen</a:t>
          </a:r>
          <a:r>
            <a:rPr lang="en-US" sz="1800" kern="1200" dirty="0">
              <a:latin typeface="Raleway" pitchFamily="2" charset="0"/>
            </a:rPr>
            <a:t>t</a:t>
          </a:r>
        </a:p>
      </dsp:txBody>
      <dsp:txXfrm rot="-5400000">
        <a:off x="3415101" y="3070274"/>
        <a:ext cx="5970453" cy="1863976"/>
      </dsp:txXfrm>
    </dsp:sp>
    <dsp:sp modelId="{B6A67386-77C8-4961-9EAA-8FCEA4F80343}">
      <dsp:nvSpPr>
        <dsp:cNvPr id="0" name=""/>
        <dsp:cNvSpPr/>
      </dsp:nvSpPr>
      <dsp:spPr>
        <a:xfrm>
          <a:off x="0" y="2711231"/>
          <a:ext cx="3415100" cy="258206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Raleway" pitchFamily="2" charset="0"/>
            </a:rPr>
            <a:t>Hence, the establishment of the </a:t>
          </a:r>
          <a:r>
            <a:rPr lang="en-US" sz="1600" b="1" kern="1200" dirty="0">
              <a:latin typeface="Raleway" pitchFamily="2" charset="0"/>
            </a:rPr>
            <a:t>Council for the Built Environment (CBE) is </a:t>
          </a:r>
          <a:r>
            <a:rPr lang="en-US" sz="1600" kern="1200" dirty="0">
              <a:latin typeface="Raleway" pitchFamily="2" charset="0"/>
            </a:rPr>
            <a:t>a Schedule 3A Public Entity, a juristic body established in terms of section 2 of the Council for the Built Environment Act, 43 of 2000 (the CBE Act) to ensure for delivery of National mandate</a:t>
          </a:r>
        </a:p>
      </dsp:txBody>
      <dsp:txXfrm>
        <a:off x="126046" y="2837277"/>
        <a:ext cx="3163008" cy="23299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F1691A-5424-44FA-A8DE-EEEA0D150310}">
      <dsp:nvSpPr>
        <dsp:cNvPr id="0" name=""/>
        <dsp:cNvSpPr/>
      </dsp:nvSpPr>
      <dsp:spPr>
        <a:xfrm>
          <a:off x="0" y="0"/>
          <a:ext cx="59842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677CF7-56F8-4DE0-8820-454CCAA5FDC0}">
      <dsp:nvSpPr>
        <dsp:cNvPr id="0" name=""/>
        <dsp:cNvSpPr/>
      </dsp:nvSpPr>
      <dsp:spPr>
        <a:xfrm>
          <a:off x="0" y="0"/>
          <a:ext cx="5984240" cy="22226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 </a:t>
          </a:r>
          <a:r>
            <a:rPr lang="en-ZA" sz="2000" kern="1200" dirty="0"/>
            <a:t>The third strategic priority of the Government of National Unity is to build a capable, ethical and developmental state.</a:t>
          </a:r>
        </a:p>
        <a:p>
          <a:pPr marL="0" lvl="0" indent="0" algn="l" defTabSz="889000">
            <a:lnSpc>
              <a:spcPct val="90000"/>
            </a:lnSpc>
            <a:spcBef>
              <a:spcPct val="0"/>
            </a:spcBef>
            <a:spcAft>
              <a:spcPct val="35000"/>
            </a:spcAft>
            <a:buNone/>
          </a:pPr>
          <a:r>
            <a:rPr lang="en-ZA" sz="2000" kern="1200" dirty="0"/>
            <a:t>We will proceed with the work already underway to professionalise the public service, ensuring that we attract into the state people with skills, capabilities and integrity.</a:t>
          </a:r>
          <a:r>
            <a:rPr lang="en-US" sz="2000" kern="1200" dirty="0"/>
            <a:t>.”</a:t>
          </a:r>
        </a:p>
      </dsp:txBody>
      <dsp:txXfrm>
        <a:off x="0" y="0"/>
        <a:ext cx="5984240" cy="22226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978AF8-5CA6-4CC4-9BA2-9633F4C37A24}">
      <dsp:nvSpPr>
        <dsp:cNvPr id="0" name=""/>
        <dsp:cNvSpPr/>
      </dsp:nvSpPr>
      <dsp:spPr>
        <a:xfrm rot="16200000">
          <a:off x="550905" y="-550905"/>
          <a:ext cx="1382464" cy="248427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b="1" kern="1200" dirty="0"/>
            <a:t>Execute</a:t>
          </a:r>
        </a:p>
      </dsp:txBody>
      <dsp:txXfrm rot="5400000">
        <a:off x="-1" y="1"/>
        <a:ext cx="2484276" cy="1036848"/>
      </dsp:txXfrm>
    </dsp:sp>
    <dsp:sp modelId="{51B1295F-737E-40D6-A64A-87187C9D8A76}">
      <dsp:nvSpPr>
        <dsp:cNvPr id="0" name=""/>
        <dsp:cNvSpPr/>
      </dsp:nvSpPr>
      <dsp:spPr>
        <a:xfrm>
          <a:off x="2484276" y="0"/>
          <a:ext cx="2484276" cy="138246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b="1" kern="1200" dirty="0"/>
            <a:t>Define</a:t>
          </a:r>
          <a:endParaRPr lang="en-ZA" sz="1800" b="1" kern="1200" dirty="0"/>
        </a:p>
      </dsp:txBody>
      <dsp:txXfrm>
        <a:off x="2484276" y="0"/>
        <a:ext cx="2484276" cy="1036848"/>
      </dsp:txXfrm>
    </dsp:sp>
    <dsp:sp modelId="{86388922-39DB-48ED-A3E9-489D6608512E}">
      <dsp:nvSpPr>
        <dsp:cNvPr id="0" name=""/>
        <dsp:cNvSpPr/>
      </dsp:nvSpPr>
      <dsp:spPr>
        <a:xfrm rot="10800000">
          <a:off x="0" y="1382464"/>
          <a:ext cx="2484276" cy="138246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b="1" kern="1200" dirty="0"/>
            <a:t>Design</a:t>
          </a:r>
        </a:p>
      </dsp:txBody>
      <dsp:txXfrm rot="10800000">
        <a:off x="0" y="1728080"/>
        <a:ext cx="2484276" cy="1036848"/>
      </dsp:txXfrm>
    </dsp:sp>
    <dsp:sp modelId="{570144F7-9D4B-4311-BFAB-577C315235DF}">
      <dsp:nvSpPr>
        <dsp:cNvPr id="0" name=""/>
        <dsp:cNvSpPr/>
      </dsp:nvSpPr>
      <dsp:spPr>
        <a:xfrm rot="5400000">
          <a:off x="3035181" y="831558"/>
          <a:ext cx="1382464" cy="248427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t>Diagnose</a:t>
          </a:r>
          <a:endParaRPr lang="en-ZA" sz="1800" kern="1200" dirty="0"/>
        </a:p>
      </dsp:txBody>
      <dsp:txXfrm rot="-5400000">
        <a:off x="2484275" y="1728080"/>
        <a:ext cx="2484276" cy="1036848"/>
      </dsp:txXfrm>
    </dsp:sp>
    <dsp:sp modelId="{969662EA-E1BE-4F78-96BD-0010DED90420}">
      <dsp:nvSpPr>
        <dsp:cNvPr id="0" name=""/>
        <dsp:cNvSpPr/>
      </dsp:nvSpPr>
      <dsp:spPr>
        <a:xfrm>
          <a:off x="1271492" y="673553"/>
          <a:ext cx="2425567" cy="1417821"/>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0" kern="1200" spc="-134" dirty="0">
              <a:solidFill>
                <a:schemeClr val="tx1"/>
              </a:solidFill>
              <a:latin typeface="Papyrus" panose="03070502060502030205" pitchFamily="66" charset="0"/>
              <a:ea typeface="+mn-ea"/>
              <a:cs typeface="+mn-cs"/>
            </a:rPr>
            <a:t>Built Environment Professionalisation and Skills Development Strategy for the Public Sector</a:t>
          </a:r>
          <a:endParaRPr lang="en-ZA" sz="2400" b="0" kern="1200" dirty="0">
            <a:solidFill>
              <a:schemeClr val="tx1"/>
            </a:solidFill>
            <a:latin typeface="Papyrus" panose="03070502060502030205" pitchFamily="66" charset="0"/>
          </a:endParaRPr>
        </a:p>
      </dsp:txBody>
      <dsp:txXfrm>
        <a:off x="1340704" y="742765"/>
        <a:ext cx="2287143" cy="12793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5032B-615F-4711-8C58-B8B32F8F51E0}">
      <dsp:nvSpPr>
        <dsp:cNvPr id="0" name=""/>
        <dsp:cNvSpPr/>
      </dsp:nvSpPr>
      <dsp:spPr>
        <a:xfrm rot="5400000">
          <a:off x="244685" y="1205071"/>
          <a:ext cx="1876246" cy="22665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A34558C-6842-4AA2-9350-A353CC596CAB}">
      <dsp:nvSpPr>
        <dsp:cNvPr id="0" name=""/>
        <dsp:cNvSpPr/>
      </dsp:nvSpPr>
      <dsp:spPr>
        <a:xfrm>
          <a:off x="672840" y="2537"/>
          <a:ext cx="2518419" cy="15110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Make it </a:t>
          </a:r>
          <a:r>
            <a:rPr lang="en-US" sz="1400" b="1" kern="1200" dirty="0">
              <a:solidFill>
                <a:srgbClr val="FF0000"/>
              </a:solidFill>
            </a:rPr>
            <a:t>illegal for a non-registered person </a:t>
          </a:r>
          <a:r>
            <a:rPr lang="en-US" sz="1400" kern="1200" dirty="0"/>
            <a:t>to administer infrastructure projects </a:t>
          </a:r>
        </a:p>
      </dsp:txBody>
      <dsp:txXfrm>
        <a:off x="717097" y="46794"/>
        <a:ext cx="2429905" cy="1422537"/>
      </dsp:txXfrm>
    </dsp:sp>
    <dsp:sp modelId="{2AD8CBAD-0630-4515-B2A3-46B10E7361C3}">
      <dsp:nvSpPr>
        <dsp:cNvPr id="0" name=""/>
        <dsp:cNvSpPr/>
      </dsp:nvSpPr>
      <dsp:spPr>
        <a:xfrm rot="5400000">
          <a:off x="244685" y="3093886"/>
          <a:ext cx="1876246" cy="22665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D776EB-99CE-49D6-B6BC-04400899EC75}">
      <dsp:nvSpPr>
        <dsp:cNvPr id="0" name=""/>
        <dsp:cNvSpPr/>
      </dsp:nvSpPr>
      <dsp:spPr>
        <a:xfrm>
          <a:off x="672840" y="1891352"/>
          <a:ext cx="2518419" cy="15110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FF0000"/>
              </a:solidFill>
            </a:rPr>
            <a:t>Legislate that Built environment</a:t>
          </a:r>
          <a:r>
            <a:rPr lang="en-US" sz="1400" kern="1200" dirty="0"/>
            <a:t> work must be performed by professionally registered persons</a:t>
          </a:r>
        </a:p>
      </dsp:txBody>
      <dsp:txXfrm>
        <a:off x="717097" y="1935609"/>
        <a:ext cx="2429905" cy="1422537"/>
      </dsp:txXfrm>
    </dsp:sp>
    <dsp:sp modelId="{673AE461-134C-4A86-B4DF-5CD6360BBA0C}">
      <dsp:nvSpPr>
        <dsp:cNvPr id="0" name=""/>
        <dsp:cNvSpPr/>
      </dsp:nvSpPr>
      <dsp:spPr>
        <a:xfrm>
          <a:off x="1189093" y="4038293"/>
          <a:ext cx="3336930" cy="22665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F81974-9272-4564-B513-967389DB0DC4}">
      <dsp:nvSpPr>
        <dsp:cNvPr id="0" name=""/>
        <dsp:cNvSpPr/>
      </dsp:nvSpPr>
      <dsp:spPr>
        <a:xfrm>
          <a:off x="672840" y="3780167"/>
          <a:ext cx="2518419" cy="15110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CBE , Professional Councils and NSG are in a process of developing </a:t>
          </a:r>
          <a:r>
            <a:rPr lang="en-US" sz="1400" b="1" kern="1200" dirty="0">
              <a:solidFill>
                <a:srgbClr val="FF0000"/>
              </a:solidFill>
            </a:rPr>
            <a:t>tailor-made compulsory programmes for non-registered </a:t>
          </a:r>
          <a:r>
            <a:rPr lang="en-US" sz="1400" kern="1200" dirty="0"/>
            <a:t>built environment persons in the public sector</a:t>
          </a:r>
        </a:p>
      </dsp:txBody>
      <dsp:txXfrm>
        <a:off x="717097" y="3824424"/>
        <a:ext cx="2429905" cy="1422537"/>
      </dsp:txXfrm>
    </dsp:sp>
    <dsp:sp modelId="{7C331519-6CA0-4F02-899A-0B15F84DCE11}">
      <dsp:nvSpPr>
        <dsp:cNvPr id="0" name=""/>
        <dsp:cNvSpPr/>
      </dsp:nvSpPr>
      <dsp:spPr>
        <a:xfrm rot="16200000">
          <a:off x="3594184" y="3093886"/>
          <a:ext cx="1876246" cy="22665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DF9F19-B427-4BEE-BCA4-18E7BE951500}">
      <dsp:nvSpPr>
        <dsp:cNvPr id="0" name=""/>
        <dsp:cNvSpPr/>
      </dsp:nvSpPr>
      <dsp:spPr>
        <a:xfrm>
          <a:off x="4022339" y="3780167"/>
          <a:ext cx="2518419" cy="15110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An </a:t>
          </a:r>
          <a:r>
            <a:rPr lang="en-US" sz="1400" b="1" kern="1200" dirty="0">
              <a:solidFill>
                <a:srgbClr val="FF0000"/>
              </a:solidFill>
            </a:rPr>
            <a:t>18-month to two-year programme</a:t>
          </a:r>
          <a:r>
            <a:rPr lang="en-US" sz="1400" kern="1200" dirty="0"/>
            <a:t> composed of formal lectures, workshops and workplace experience. Typically, a series of two- or three-day modules would cover guidelines on various aspects of the public sector. </a:t>
          </a:r>
        </a:p>
      </dsp:txBody>
      <dsp:txXfrm>
        <a:off x="4066596" y="3824424"/>
        <a:ext cx="2429905" cy="1422537"/>
      </dsp:txXfrm>
    </dsp:sp>
    <dsp:sp modelId="{2D0826B4-DA2A-4D13-8450-8C1C5FB9EB8D}">
      <dsp:nvSpPr>
        <dsp:cNvPr id="0" name=""/>
        <dsp:cNvSpPr/>
      </dsp:nvSpPr>
      <dsp:spPr>
        <a:xfrm rot="16200000">
          <a:off x="3594184" y="1205071"/>
          <a:ext cx="1876246" cy="22665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0CFE4BE-FA01-426C-86C9-8605DAAA462F}">
      <dsp:nvSpPr>
        <dsp:cNvPr id="0" name=""/>
        <dsp:cNvSpPr/>
      </dsp:nvSpPr>
      <dsp:spPr>
        <a:xfrm>
          <a:off x="4022339" y="1891352"/>
          <a:ext cx="2518419" cy="15110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Enforce the implementation of </a:t>
          </a:r>
          <a:r>
            <a:rPr lang="en-US" sz="1400" b="1" kern="1200" dirty="0">
              <a:solidFill>
                <a:srgbClr val="FF0000"/>
              </a:solidFill>
            </a:rPr>
            <a:t>code of conduct for the built environment </a:t>
          </a:r>
        </a:p>
      </dsp:txBody>
      <dsp:txXfrm>
        <a:off x="4066596" y="1935609"/>
        <a:ext cx="2429905" cy="1422537"/>
      </dsp:txXfrm>
    </dsp:sp>
    <dsp:sp modelId="{07087E4C-919E-4F04-8B2A-4E77BA476F09}">
      <dsp:nvSpPr>
        <dsp:cNvPr id="0" name=""/>
        <dsp:cNvSpPr/>
      </dsp:nvSpPr>
      <dsp:spPr>
        <a:xfrm>
          <a:off x="4022339" y="2537"/>
          <a:ext cx="2518419" cy="15110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Applicable to 3 spheres of government including the private sector</a:t>
          </a:r>
        </a:p>
      </dsp:txBody>
      <dsp:txXfrm>
        <a:off x="4066596" y="46794"/>
        <a:ext cx="2429905" cy="14225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09881-6788-44D2-8B64-42437E5D3E31}">
      <dsp:nvSpPr>
        <dsp:cNvPr id="0" name=""/>
        <dsp:cNvSpPr/>
      </dsp:nvSpPr>
      <dsp:spPr>
        <a:xfrm>
          <a:off x="0" y="501906"/>
          <a:ext cx="7293522" cy="162002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ZA" sz="2600" b="1" i="1" kern="1200" dirty="0"/>
            <a:t>Technically equipped </a:t>
          </a:r>
          <a:r>
            <a:rPr lang="en-ZA" sz="2600" kern="1200" dirty="0"/>
            <a:t>professionals with knowledge to assist in resolving societal challenges and drive development </a:t>
          </a:r>
          <a:endParaRPr lang="en-US" sz="2600" kern="1200" dirty="0"/>
        </a:p>
      </dsp:txBody>
      <dsp:txXfrm>
        <a:off x="79083" y="580989"/>
        <a:ext cx="7135356" cy="1461855"/>
      </dsp:txXfrm>
    </dsp:sp>
    <dsp:sp modelId="{B9A4F928-3775-44BD-A2B9-0A03BC1E16CC}">
      <dsp:nvSpPr>
        <dsp:cNvPr id="0" name=""/>
        <dsp:cNvSpPr/>
      </dsp:nvSpPr>
      <dsp:spPr>
        <a:xfrm>
          <a:off x="0" y="2590516"/>
          <a:ext cx="7293522" cy="1650653"/>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i="1" kern="1200" dirty="0"/>
            <a:t>Competent and compatibility </a:t>
          </a:r>
          <a:r>
            <a:rPr lang="en-US" sz="2600" kern="1200" dirty="0"/>
            <a:t>– understanding that working for government is a service   </a:t>
          </a:r>
        </a:p>
      </dsp:txBody>
      <dsp:txXfrm>
        <a:off x="80578" y="2671094"/>
        <a:ext cx="7132366" cy="1489497"/>
      </dsp:txXfrm>
    </dsp:sp>
    <dsp:sp modelId="{B67E6C68-F0F9-4B59-B252-2E8A3FBD1715}">
      <dsp:nvSpPr>
        <dsp:cNvPr id="0" name=""/>
        <dsp:cNvSpPr/>
      </dsp:nvSpPr>
      <dsp:spPr>
        <a:xfrm>
          <a:off x="0" y="4241396"/>
          <a:ext cx="7293522" cy="22358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prstClr val="white"/>
              </a:solidFill>
              <a:latin typeface="Calibri" panose="020F0502020204030204"/>
              <a:ea typeface="+mn-ea"/>
              <a:cs typeface="+mn-cs"/>
            </a:rPr>
            <a:t>Fit for purpose-built </a:t>
          </a:r>
          <a:r>
            <a:rPr lang="en-US" sz="2600" b="1" kern="1200" dirty="0"/>
            <a:t>environment professionals </a:t>
          </a:r>
          <a:r>
            <a:rPr lang="en-US" sz="2600" kern="1200" dirty="0"/>
            <a:t>(</a:t>
          </a:r>
          <a:r>
            <a:rPr lang="en-ZA" sz="2600" kern="1200" dirty="0"/>
            <a:t>"municipal engineer, project managers,   or town planner who will understand basics about the environment they will be exposed to (MFMA, PMFMA, governance structures)</a:t>
          </a:r>
          <a:endParaRPr lang="en-US" sz="2600" kern="1200" dirty="0"/>
        </a:p>
      </dsp:txBody>
      <dsp:txXfrm>
        <a:off x="109146" y="4350542"/>
        <a:ext cx="7075230" cy="20175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DD74FF-AC67-43B9-A656-D705B8A963FF}">
      <dsp:nvSpPr>
        <dsp:cNvPr id="0" name=""/>
        <dsp:cNvSpPr/>
      </dsp:nvSpPr>
      <dsp:spPr>
        <a:xfrm>
          <a:off x="0" y="0"/>
          <a:ext cx="11904471" cy="207146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ZA" sz="2800" kern="1200" dirty="0">
              <a:latin typeface="Raleway" pitchFamily="2" charset="0"/>
            </a:rPr>
            <a:t>The </a:t>
          </a:r>
          <a:r>
            <a:rPr lang="en-ZA" sz="2800" b="1" kern="1200" dirty="0">
              <a:latin typeface="Raleway" pitchFamily="2" charset="0"/>
            </a:rPr>
            <a:t>spirit of collaboration and partnership </a:t>
          </a:r>
          <a:r>
            <a:rPr lang="en-ZA" sz="2800" kern="1200" dirty="0">
              <a:latin typeface="Raleway" pitchFamily="2" charset="0"/>
            </a:rPr>
            <a:t>has been instrumental in driving progress in the built environment, with stakeholders from across the spectrum coming together to address common challenges and work towards shared goals</a:t>
          </a:r>
          <a:endParaRPr lang="en-US" sz="2800" kern="1200" dirty="0">
            <a:latin typeface="Raleway" pitchFamily="2" charset="0"/>
          </a:endParaRPr>
        </a:p>
      </dsp:txBody>
      <dsp:txXfrm>
        <a:off x="101120" y="101120"/>
        <a:ext cx="11702231" cy="1869223"/>
      </dsp:txXfrm>
    </dsp:sp>
    <dsp:sp modelId="{1C8E0C35-E7AE-4657-BB16-FEBCECB3CD3E}">
      <dsp:nvSpPr>
        <dsp:cNvPr id="0" name=""/>
        <dsp:cNvSpPr/>
      </dsp:nvSpPr>
      <dsp:spPr>
        <a:xfrm>
          <a:off x="0" y="2323991"/>
          <a:ext cx="11904471" cy="19328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ZA" sz="2800" kern="1200" dirty="0">
              <a:latin typeface="Raleway" pitchFamily="2" charset="0"/>
            </a:rPr>
            <a:t>As CBE, </a:t>
          </a:r>
          <a:r>
            <a:rPr lang="en-ZA" sz="2800" kern="1200" dirty="0" err="1">
              <a:latin typeface="Raleway" pitchFamily="2" charset="0"/>
            </a:rPr>
            <a:t>wer</a:t>
          </a:r>
          <a:r>
            <a:rPr lang="en-ZA" sz="2800" kern="1200" dirty="0">
              <a:latin typeface="Raleway" pitchFamily="2" charset="0"/>
            </a:rPr>
            <a:t> am confident that with the same </a:t>
          </a:r>
          <a:r>
            <a:rPr lang="en-ZA" sz="2800" b="1" kern="1200" dirty="0">
              <a:latin typeface="Raleway" pitchFamily="2" charset="0"/>
            </a:rPr>
            <a:t>spirit of resilience</a:t>
          </a:r>
          <a:r>
            <a:rPr lang="en-ZA" sz="2800" kern="1200" dirty="0">
              <a:latin typeface="Raleway" pitchFamily="2" charset="0"/>
            </a:rPr>
            <a:t>, determination, and unity that has brought us this far, we will continue to make great strides towards a brighter and more sustainable future for all</a:t>
          </a:r>
          <a:endParaRPr lang="en-US" sz="2800" kern="1200" dirty="0">
            <a:latin typeface="Raleway" pitchFamily="2" charset="0"/>
          </a:endParaRPr>
        </a:p>
      </dsp:txBody>
      <dsp:txXfrm>
        <a:off x="94353" y="2418344"/>
        <a:ext cx="11715765" cy="1744134"/>
      </dsp:txXfrm>
    </dsp:sp>
    <dsp:sp modelId="{BBEA7FFE-9C89-4BEC-BAB6-540292592933}">
      <dsp:nvSpPr>
        <dsp:cNvPr id="0" name=""/>
        <dsp:cNvSpPr/>
      </dsp:nvSpPr>
      <dsp:spPr>
        <a:xfrm>
          <a:off x="0" y="4244439"/>
          <a:ext cx="11904471" cy="19328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ZA" sz="2800" kern="1200" dirty="0">
              <a:latin typeface="Raleway" pitchFamily="2" charset="0"/>
            </a:rPr>
            <a:t>Importantly, let us </a:t>
          </a:r>
          <a:r>
            <a:rPr lang="en-ZA" sz="2800" b="1" kern="1200" dirty="0">
              <a:latin typeface="Raleway" pitchFamily="2" charset="0"/>
            </a:rPr>
            <a:t>recommit ourselves to transform the built environment sector</a:t>
          </a:r>
          <a:r>
            <a:rPr lang="en-ZA" sz="2800" kern="1200" dirty="0">
              <a:latin typeface="Raleway" pitchFamily="2" charset="0"/>
            </a:rPr>
            <a:t>, to transform South Africa’s places and spaces, villages, towns, and cities</a:t>
          </a:r>
          <a:endParaRPr lang="en-US" sz="2800" kern="1200" dirty="0">
            <a:latin typeface="Raleway" pitchFamily="2" charset="0"/>
          </a:endParaRPr>
        </a:p>
      </dsp:txBody>
      <dsp:txXfrm>
        <a:off x="94353" y="4338792"/>
        <a:ext cx="11715765" cy="174413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58B095-B9A0-DC86-93D2-E47B7390BC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a:extLst>
              <a:ext uri="{FF2B5EF4-FFF2-40B4-BE49-F238E27FC236}">
                <a16:creationId xmlns:a16="http://schemas.microsoft.com/office/drawing/2014/main" id="{68A89193-9374-B0AC-8AD5-D34802306A0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853FE8-77C4-463C-934B-875D4053E0B6}" type="datetimeFigureOut">
              <a:rPr lang="en-ZA" smtClean="0"/>
              <a:t>2025/04/02</a:t>
            </a:fld>
            <a:endParaRPr lang="en-ZA"/>
          </a:p>
        </p:txBody>
      </p:sp>
      <p:sp>
        <p:nvSpPr>
          <p:cNvPr id="4" name="Footer Placeholder 3">
            <a:extLst>
              <a:ext uri="{FF2B5EF4-FFF2-40B4-BE49-F238E27FC236}">
                <a16:creationId xmlns:a16="http://schemas.microsoft.com/office/drawing/2014/main" id="{161335B9-4EEE-7B72-C6DE-833B7A92FC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a:extLst>
              <a:ext uri="{FF2B5EF4-FFF2-40B4-BE49-F238E27FC236}">
                <a16:creationId xmlns:a16="http://schemas.microsoft.com/office/drawing/2014/main" id="{97041EA6-24F1-50F9-DC7E-818491A0E4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B4BE4D9-AEA8-4E35-9DD5-F6D62C44984B}" type="slidenum">
              <a:rPr lang="en-ZA" smtClean="0"/>
              <a:t>‹#›</a:t>
            </a:fld>
            <a:endParaRPr lang="en-ZA"/>
          </a:p>
        </p:txBody>
      </p:sp>
    </p:spTree>
    <p:extLst>
      <p:ext uri="{BB962C8B-B14F-4D97-AF65-F5344CB8AC3E}">
        <p14:creationId xmlns:p14="http://schemas.microsoft.com/office/powerpoint/2010/main" val="13382776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36837E-0F23-4DB1-BEDF-5A16086F29BC}" type="datetimeFigureOut">
              <a:rPr lang="en-ZA" smtClean="0"/>
              <a:t>2025/04/02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187EEE-CBE6-46D7-A26A-8F7BAECFB8D9}" type="slidenum">
              <a:rPr lang="en-ZA" smtClean="0"/>
              <a:t>‹#›</a:t>
            </a:fld>
            <a:endParaRPr lang="en-ZA"/>
          </a:p>
        </p:txBody>
      </p:sp>
    </p:spTree>
    <p:extLst>
      <p:ext uri="{BB962C8B-B14F-4D97-AF65-F5344CB8AC3E}">
        <p14:creationId xmlns:p14="http://schemas.microsoft.com/office/powerpoint/2010/main" val="1853208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ED95B-C8D5-EF7A-BE04-D1B756BA17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F3ADEFA4-670D-E0CD-2C0C-1F860C419D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900A9180-6833-C958-F1A6-7BC4AFC4A82E}"/>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5" name="Footer Placeholder 4">
            <a:extLst>
              <a:ext uri="{FF2B5EF4-FFF2-40B4-BE49-F238E27FC236}">
                <a16:creationId xmlns:a16="http://schemas.microsoft.com/office/drawing/2014/main" id="{E789A909-5E76-C5BB-245D-90D23DB09BE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D909574-4F26-93AF-F115-B1C39BB3C2ED}"/>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662097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C9937-68C4-1B2A-672E-DC3025FB9B18}"/>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F4137C1-D29D-16A0-6B91-DF047F7E9D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722979B-17E6-0465-322E-C8DE7CE3216C}"/>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5" name="Footer Placeholder 4">
            <a:extLst>
              <a:ext uri="{FF2B5EF4-FFF2-40B4-BE49-F238E27FC236}">
                <a16:creationId xmlns:a16="http://schemas.microsoft.com/office/drawing/2014/main" id="{11B12F9A-B53E-D697-EDE4-ECB99C41674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8528839-7625-8E77-6A08-1DC12276A606}"/>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3657424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D26D45-92CF-35EB-BC56-96DA661523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62C30B6-2A01-F436-1F06-3E2C82AFDF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3AD7F53-61D2-51F3-C1DA-C24254797667}"/>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5" name="Footer Placeholder 4">
            <a:extLst>
              <a:ext uri="{FF2B5EF4-FFF2-40B4-BE49-F238E27FC236}">
                <a16:creationId xmlns:a16="http://schemas.microsoft.com/office/drawing/2014/main" id="{E580C70C-F369-70BA-E07B-5FDE935CFF7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D46ADA9-5844-307F-C9A6-BE7A21919073}"/>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482550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A909C-B4DD-C7E1-966C-ECFF2EE3534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8FCB254-D178-FD62-991E-77ECD0DEDC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8FF90F0-623D-AA93-7127-19D2DEB37804}"/>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5" name="Footer Placeholder 4">
            <a:extLst>
              <a:ext uri="{FF2B5EF4-FFF2-40B4-BE49-F238E27FC236}">
                <a16:creationId xmlns:a16="http://schemas.microsoft.com/office/drawing/2014/main" id="{B6B6F459-32BE-E44B-6C25-C50604FDEE1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B3CE6FD-06DA-8AF4-0177-32534DCACF90}"/>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249217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95F0B-67F0-3EAE-15C5-3D5F55AA60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91021AAD-7CC4-1914-887D-4E57693C7C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817EE3-7A56-CD41-1EA4-C165B9EC497C}"/>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5" name="Footer Placeholder 4">
            <a:extLst>
              <a:ext uri="{FF2B5EF4-FFF2-40B4-BE49-F238E27FC236}">
                <a16:creationId xmlns:a16="http://schemas.microsoft.com/office/drawing/2014/main" id="{BF560C77-4558-371E-2FC2-0956DFAB938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21B6C29-A4C5-04EE-9CE2-F64CFB6DB975}"/>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814967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EEE22-1364-FBE0-E861-D24EE4B8250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F28A059-DCB1-582D-C9C1-CE67B6D8CD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0566C33F-A757-C2B6-C512-7023ECA266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3C682949-9111-8490-4BFC-1EBC56FE5AA1}"/>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6" name="Footer Placeholder 5">
            <a:extLst>
              <a:ext uri="{FF2B5EF4-FFF2-40B4-BE49-F238E27FC236}">
                <a16:creationId xmlns:a16="http://schemas.microsoft.com/office/drawing/2014/main" id="{AE7D95DD-DE2D-6D3B-810A-0AF684F589E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F419A03-1A34-316D-E10F-6FF8841F9F49}"/>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2956649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45D6-18CA-E114-1705-15E74EFD0C45}"/>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AAE74AF-EE28-1633-E776-3A690CB7DD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0346E6-4FE9-E69D-7C46-585C286493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57FAD6A5-F231-F506-8F68-DC46EB7F2D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AC1DA0-D191-556A-B43A-860CCD7ED9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D876BB42-615C-3101-7005-0230352086DE}"/>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8" name="Footer Placeholder 7">
            <a:extLst>
              <a:ext uri="{FF2B5EF4-FFF2-40B4-BE49-F238E27FC236}">
                <a16:creationId xmlns:a16="http://schemas.microsoft.com/office/drawing/2014/main" id="{0F2F0A14-0E64-C188-6891-FD82D6AFB853}"/>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7C73E10B-1E15-9C5A-9F2A-167B97A7930F}"/>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1219302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321D5-7C7D-DF05-78A7-304467B91C9A}"/>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49D0D104-195A-2EFA-A040-2A98374FB0A8}"/>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4" name="Footer Placeholder 3">
            <a:extLst>
              <a:ext uri="{FF2B5EF4-FFF2-40B4-BE49-F238E27FC236}">
                <a16:creationId xmlns:a16="http://schemas.microsoft.com/office/drawing/2014/main" id="{9B4ED5F2-5876-C1B0-28B2-A379E3ACEC2C}"/>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1FEA5287-B9C4-9130-1534-C2FDE1440E2C}"/>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2465310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D3436E-3C3D-3621-80C4-3A6C12449A70}"/>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3" name="Footer Placeholder 2">
            <a:extLst>
              <a:ext uri="{FF2B5EF4-FFF2-40B4-BE49-F238E27FC236}">
                <a16:creationId xmlns:a16="http://schemas.microsoft.com/office/drawing/2014/main" id="{89AE8B94-E2CC-18C5-A871-C180AFE64A0C}"/>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A1F362A6-BE1E-262A-B1B0-5624BFE6A02C}"/>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2842878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2279-688F-B4E5-D1EE-1ABB954216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CE3655E-4E0E-0E50-A460-5FFB6ABDBD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E80C5100-8DED-F439-E22D-9EB0FAAD72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7A8CB0-92E9-FF11-CA24-D6E60B217DBC}"/>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6" name="Footer Placeholder 5">
            <a:extLst>
              <a:ext uri="{FF2B5EF4-FFF2-40B4-BE49-F238E27FC236}">
                <a16:creationId xmlns:a16="http://schemas.microsoft.com/office/drawing/2014/main" id="{C4ECF980-F4AD-A630-73B6-66434D113F6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7246081-0618-C550-11D7-FD15B12759F5}"/>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2158395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8C068-A2F5-3340-CD09-429C828C57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C5B15C0A-9AC0-3C59-2C5B-D477F93DDF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1BBBA834-5796-0531-82FC-50C0CADBDC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9F6FB2-7C75-12A5-7F42-7AF0E6D95A22}"/>
              </a:ext>
            </a:extLst>
          </p:cNvPr>
          <p:cNvSpPr>
            <a:spLocks noGrp="1"/>
          </p:cNvSpPr>
          <p:nvPr>
            <p:ph type="dt" sz="half" idx="10"/>
          </p:nvPr>
        </p:nvSpPr>
        <p:spPr/>
        <p:txBody>
          <a:bodyPr/>
          <a:lstStyle/>
          <a:p>
            <a:fld id="{9B26610A-01E3-4D22-8DF6-0D144CC39629}" type="datetimeFigureOut">
              <a:rPr lang="en-ZA" smtClean="0"/>
              <a:t>2025/04/02</a:t>
            </a:fld>
            <a:endParaRPr lang="en-ZA"/>
          </a:p>
        </p:txBody>
      </p:sp>
      <p:sp>
        <p:nvSpPr>
          <p:cNvPr id="6" name="Footer Placeholder 5">
            <a:extLst>
              <a:ext uri="{FF2B5EF4-FFF2-40B4-BE49-F238E27FC236}">
                <a16:creationId xmlns:a16="http://schemas.microsoft.com/office/drawing/2014/main" id="{7D3A66A6-C998-A8B2-00D6-9FA0DC835A6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FED6E9F-394F-2AAE-6CF9-BC1145758CF1}"/>
              </a:ext>
            </a:extLst>
          </p:cNvPr>
          <p:cNvSpPr>
            <a:spLocks noGrp="1"/>
          </p:cNvSpPr>
          <p:nvPr>
            <p:ph type="sldNum" sz="quarter" idx="12"/>
          </p:nvPr>
        </p:nvSpPr>
        <p:spPr/>
        <p:txBody>
          <a:bodyPr/>
          <a:lstStyle/>
          <a:p>
            <a:fld id="{55EA75DF-29A1-4A2A-8B17-1F050D392B7E}" type="slidenum">
              <a:rPr lang="en-ZA" smtClean="0"/>
              <a:t>‹#›</a:t>
            </a:fld>
            <a:endParaRPr lang="en-ZA"/>
          </a:p>
        </p:txBody>
      </p:sp>
    </p:spTree>
    <p:extLst>
      <p:ext uri="{BB962C8B-B14F-4D97-AF65-F5344CB8AC3E}">
        <p14:creationId xmlns:p14="http://schemas.microsoft.com/office/powerpoint/2010/main" val="369702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CAA691-74A4-7887-34A1-B470502FC2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3B7EEA1-6A7A-3ED8-8E05-8D9E5A0E5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F597715-0700-F161-AD17-E1F24FB517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6610A-01E3-4D22-8DF6-0D144CC39629}" type="datetimeFigureOut">
              <a:rPr lang="en-ZA" smtClean="0"/>
              <a:t>2025/04/02</a:t>
            </a:fld>
            <a:endParaRPr lang="en-ZA"/>
          </a:p>
        </p:txBody>
      </p:sp>
      <p:sp>
        <p:nvSpPr>
          <p:cNvPr id="5" name="Footer Placeholder 4">
            <a:extLst>
              <a:ext uri="{FF2B5EF4-FFF2-40B4-BE49-F238E27FC236}">
                <a16:creationId xmlns:a16="http://schemas.microsoft.com/office/drawing/2014/main" id="{D1DB9629-8CC8-FC7B-9AD3-91B3F9D680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413B2611-7678-7E4E-BB8B-A920898A1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EA75DF-29A1-4A2A-8B17-1F050D392B7E}" type="slidenum">
              <a:rPr lang="en-ZA" smtClean="0"/>
              <a:t>‹#›</a:t>
            </a:fld>
            <a:endParaRPr lang="en-ZA"/>
          </a:p>
        </p:txBody>
      </p:sp>
    </p:spTree>
    <p:extLst>
      <p:ext uri="{BB962C8B-B14F-4D97-AF65-F5344CB8AC3E}">
        <p14:creationId xmlns:p14="http://schemas.microsoft.com/office/powerpoint/2010/main" val="3745561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 Id="rId9" Type="http://schemas.openxmlformats.org/officeDocument/2006/relationships/image" Target="../media/image48.jpeg"/></Relationships>
</file>

<file path=ppt/slides/_rels/slide11.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2.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jpeg"/><Relationship Id="rId10" Type="http://schemas.openxmlformats.org/officeDocument/2006/relationships/image" Target="../media/image63.jpeg"/><Relationship Id="rId4" Type="http://schemas.openxmlformats.org/officeDocument/2006/relationships/image" Target="../media/image57.jpeg"/><Relationship Id="rId9" Type="http://schemas.openxmlformats.org/officeDocument/2006/relationships/image" Target="../media/image62.jpeg"/></Relationships>
</file>

<file path=ppt/slides/_rels/slide13.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jpg"/><Relationship Id="rId2"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71.jpeg"/><Relationship Id="rId2" Type="http://schemas.openxmlformats.org/officeDocument/2006/relationships/image" Target="../media/image72.jpeg"/><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17.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18" Type="http://schemas.openxmlformats.org/officeDocument/2006/relationships/image" Target="../media/image93.svg"/><Relationship Id="rId3" Type="http://schemas.openxmlformats.org/officeDocument/2006/relationships/image" Target="../media/image78.svg"/><Relationship Id="rId21" Type="http://schemas.openxmlformats.org/officeDocument/2006/relationships/image" Target="../media/image71.jpeg"/><Relationship Id="rId7" Type="http://schemas.openxmlformats.org/officeDocument/2006/relationships/image" Target="../media/image82.svg"/><Relationship Id="rId12" Type="http://schemas.openxmlformats.org/officeDocument/2006/relationships/image" Target="../media/image87.svg"/><Relationship Id="rId17" Type="http://schemas.openxmlformats.org/officeDocument/2006/relationships/image" Target="../media/image92.png"/><Relationship Id="rId2" Type="http://schemas.openxmlformats.org/officeDocument/2006/relationships/image" Target="../media/image77.png"/><Relationship Id="rId16" Type="http://schemas.openxmlformats.org/officeDocument/2006/relationships/image" Target="../media/image91.svg"/><Relationship Id="rId20" Type="http://schemas.openxmlformats.org/officeDocument/2006/relationships/image" Target="../media/image95.svg"/><Relationship Id="rId1" Type="http://schemas.openxmlformats.org/officeDocument/2006/relationships/slideLayout" Target="../slideLayouts/slideLayout7.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svg"/><Relationship Id="rId15" Type="http://schemas.openxmlformats.org/officeDocument/2006/relationships/image" Target="../media/image90.png"/><Relationship Id="rId10" Type="http://schemas.openxmlformats.org/officeDocument/2006/relationships/image" Target="../media/image85.svg"/><Relationship Id="rId19" Type="http://schemas.openxmlformats.org/officeDocument/2006/relationships/image" Target="../media/image94.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9.svg"/></Relationships>
</file>

<file path=ppt/slides/_rels/slide18.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jpeg"/><Relationship Id="rId4" Type="http://schemas.openxmlformats.org/officeDocument/2006/relationships/image" Target="../media/image98.png"/><Relationship Id="rId9" Type="http://schemas.openxmlformats.org/officeDocument/2006/relationships/image" Target="../media/image103.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07.jpeg"/><Relationship Id="rId7" Type="http://schemas.openxmlformats.org/officeDocument/2006/relationships/diagramColors" Target="../diagrams/colors4.xml"/><Relationship Id="rId2"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eg"/><Relationship Id="rId1" Type="http://schemas.openxmlformats.org/officeDocument/2006/relationships/slideLayout" Target="../slideLayouts/slideLayout7.xml"/><Relationship Id="rId6" Type="http://schemas.openxmlformats.org/officeDocument/2006/relationships/image" Target="../media/image112.png"/><Relationship Id="rId5" Type="http://schemas.openxmlformats.org/officeDocument/2006/relationships/image" Target="../media/image111.svg"/><Relationship Id="rId4" Type="http://schemas.openxmlformats.org/officeDocument/2006/relationships/image" Target="../media/image110.png"/></Relationships>
</file>

<file path=ppt/slides/_rels/slide24.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26" Type="http://schemas.openxmlformats.org/officeDocument/2006/relationships/image" Target="../media/image29.pn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5.jpeg"/><Relationship Id="rId16" Type="http://schemas.openxmlformats.org/officeDocument/2006/relationships/image" Target="../media/image19.svg"/><Relationship Id="rId20" Type="http://schemas.openxmlformats.org/officeDocument/2006/relationships/image" Target="../media/image23.png"/><Relationship Id="rId29"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24" Type="http://schemas.openxmlformats.org/officeDocument/2006/relationships/image" Target="../media/image27.jpe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jpeg"/><Relationship Id="rId28" Type="http://schemas.openxmlformats.org/officeDocument/2006/relationships/image" Target="../media/image31.svg"/><Relationship Id="rId10" Type="http://schemas.openxmlformats.org/officeDocument/2006/relationships/image" Target="../media/image13.svg"/><Relationship Id="rId19" Type="http://schemas.openxmlformats.org/officeDocument/2006/relationships/image" Target="../media/image22.png"/><Relationship Id="rId31" Type="http://schemas.openxmlformats.org/officeDocument/2006/relationships/image" Target="../media/image34.pn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8"/>
          <p:cNvSpPr/>
          <p:nvPr/>
        </p:nvSpPr>
        <p:spPr>
          <a:xfrm>
            <a:off x="4709413" y="257887"/>
            <a:ext cx="2412418" cy="1278581"/>
          </a:xfrm>
          <a:custGeom>
            <a:avLst/>
            <a:gdLst/>
            <a:ahLst/>
            <a:cxnLst/>
            <a:rect l="l" t="t" r="r" b="b"/>
            <a:pathLst>
              <a:path w="3618627" h="1917872">
                <a:moveTo>
                  <a:pt x="0" y="0"/>
                </a:moveTo>
                <a:lnTo>
                  <a:pt x="3618627" y="0"/>
                </a:lnTo>
                <a:lnTo>
                  <a:pt x="3618627" y="1917872"/>
                </a:lnTo>
                <a:lnTo>
                  <a:pt x="0" y="1917872"/>
                </a:lnTo>
                <a:lnTo>
                  <a:pt x="0" y="0"/>
                </a:lnTo>
                <a:close/>
              </a:path>
            </a:pathLst>
          </a:custGeom>
          <a:blipFill>
            <a:blip r:embed="rId2"/>
            <a:stretch>
              <a:fillRect/>
            </a:stretch>
          </a:blipFill>
        </p:spPr>
        <p:txBody>
          <a:bodyPr/>
          <a:lstStyle/>
          <a:p>
            <a:endParaRPr lang="en-ZA" sz="1200"/>
          </a:p>
        </p:txBody>
      </p:sp>
      <p:sp>
        <p:nvSpPr>
          <p:cNvPr id="21" name="TextBox 21"/>
          <p:cNvSpPr txBox="1"/>
          <p:nvPr/>
        </p:nvSpPr>
        <p:spPr>
          <a:xfrm>
            <a:off x="410295" y="2158405"/>
            <a:ext cx="11446423" cy="2031325"/>
          </a:xfrm>
          <a:prstGeom prst="rect">
            <a:avLst/>
          </a:prstGeom>
        </p:spPr>
        <p:txBody>
          <a:bodyPr wrap="square" lIns="0" tIns="0" rIns="0" bIns="0" rtlCol="0" anchor="t">
            <a:spAutoFit/>
          </a:bodyPr>
          <a:lstStyle/>
          <a:p>
            <a:pPr algn="ctr"/>
            <a:r>
              <a:rPr lang="en-US" sz="3600" b="1" dirty="0">
                <a:solidFill>
                  <a:srgbClr val="000000"/>
                </a:solidFill>
                <a:latin typeface="Raleway" pitchFamily="2" charset="0"/>
              </a:rPr>
              <a:t>Africa Valuation Conference  </a:t>
            </a:r>
          </a:p>
          <a:p>
            <a:pPr algn="ctr"/>
            <a:endParaRPr lang="en-US" sz="2400" i="1" dirty="0">
              <a:solidFill>
                <a:srgbClr val="000000"/>
              </a:solidFill>
              <a:latin typeface="Raleway" pitchFamily="2" charset="0"/>
            </a:endParaRPr>
          </a:p>
          <a:p>
            <a:pPr algn="ctr"/>
            <a:r>
              <a:rPr lang="en-US" sz="3600" i="1" dirty="0">
                <a:solidFill>
                  <a:srgbClr val="000000"/>
                </a:solidFill>
                <a:latin typeface="Raleway" pitchFamily="2" charset="0"/>
              </a:rPr>
              <a:t>”Professionalism, Ethics and the future of the Built Environment </a:t>
            </a:r>
            <a:endParaRPr lang="en-US" sz="1600" i="1" dirty="0">
              <a:solidFill>
                <a:srgbClr val="000000"/>
              </a:solidFill>
              <a:latin typeface="Poppins Bold"/>
            </a:endParaRPr>
          </a:p>
        </p:txBody>
      </p:sp>
      <p:sp>
        <p:nvSpPr>
          <p:cNvPr id="23" name="TextBox 23"/>
          <p:cNvSpPr txBox="1"/>
          <p:nvPr/>
        </p:nvSpPr>
        <p:spPr>
          <a:xfrm>
            <a:off x="3354571" y="5002717"/>
            <a:ext cx="6093135" cy="1354025"/>
          </a:xfrm>
          <a:prstGeom prst="rect">
            <a:avLst/>
          </a:prstGeom>
        </p:spPr>
        <p:txBody>
          <a:bodyPr wrap="square" lIns="0" tIns="0" rIns="0" bIns="0" rtlCol="0" anchor="t">
            <a:spAutoFit/>
          </a:bodyPr>
          <a:lstStyle/>
          <a:p>
            <a:pPr algn="ctr">
              <a:spcBef>
                <a:spcPct val="0"/>
              </a:spcBef>
            </a:pPr>
            <a:r>
              <a:rPr lang="en-US" sz="2933" dirty="0">
                <a:solidFill>
                  <a:srgbClr val="000000"/>
                </a:solidFill>
                <a:latin typeface="Poppins"/>
              </a:rPr>
              <a:t>Dr Msizi Myeza</a:t>
            </a:r>
          </a:p>
          <a:p>
            <a:pPr algn="ctr">
              <a:spcBef>
                <a:spcPct val="0"/>
              </a:spcBef>
            </a:pPr>
            <a:r>
              <a:rPr lang="en-US" sz="2933" dirty="0">
                <a:solidFill>
                  <a:srgbClr val="000000"/>
                </a:solidFill>
                <a:latin typeface="Poppins"/>
              </a:rPr>
              <a:t>CBE: Chief Executive Officer</a:t>
            </a:r>
          </a:p>
          <a:p>
            <a:pPr algn="ctr">
              <a:spcBef>
                <a:spcPct val="0"/>
              </a:spcBef>
            </a:pPr>
            <a:r>
              <a:rPr lang="en-US" sz="2933" dirty="0">
                <a:solidFill>
                  <a:srgbClr val="000000"/>
                </a:solidFill>
                <a:latin typeface="Poppins"/>
              </a:rPr>
              <a:t>02 April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7200" y="24756"/>
            <a:ext cx="9871593" cy="559445"/>
          </a:xfrm>
        </p:spPr>
        <p:txBody>
          <a:bodyPr vert="horz" lIns="91440" tIns="45720" rIns="91440" bIns="45720" rtlCol="0" anchor="b">
            <a:norm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ZA" sz="2500" b="1" kern="1200" dirty="0">
                <a:solidFill>
                  <a:srgbClr val="000000"/>
                </a:solidFill>
                <a:latin typeface="Verdana"/>
                <a:ea typeface="+mj-ea"/>
                <a:cs typeface="+mn-cs"/>
              </a:rPr>
              <a:t>Known knowns </a:t>
            </a:r>
            <a:endParaRPr lang="en-US" sz="2500" b="1" kern="1200" dirty="0">
              <a:solidFill>
                <a:srgbClr val="000000"/>
              </a:solidFill>
              <a:latin typeface="Verdana"/>
              <a:ea typeface="+mj-ea"/>
              <a:cs typeface="+mn-cs"/>
            </a:endParaRPr>
          </a:p>
        </p:txBody>
      </p:sp>
      <p:pic>
        <p:nvPicPr>
          <p:cNvPr id="11" name="Picture 10" descr="See the source image">
            <a:extLst>
              <a:ext uri="{FF2B5EF4-FFF2-40B4-BE49-F238E27FC236}">
                <a16:creationId xmlns:a16="http://schemas.microsoft.com/office/drawing/2014/main" id="{6849620B-8826-F51E-3770-D3B4CA22057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3543" y="24755"/>
            <a:ext cx="3818256" cy="315024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Vernacular architecture in Africa | Exploration Vacation">
            <a:extLst>
              <a:ext uri="{FF2B5EF4-FFF2-40B4-BE49-F238E27FC236}">
                <a16:creationId xmlns:a16="http://schemas.microsoft.com/office/drawing/2014/main" id="{35404E05-CC57-8E98-632D-C3A53894B6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7467" y="2959631"/>
            <a:ext cx="2648095" cy="1879267"/>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istory of the Tyume | MATE - Mission at the Eastward">
            <a:extLst>
              <a:ext uri="{FF2B5EF4-FFF2-40B4-BE49-F238E27FC236}">
                <a16:creationId xmlns:a16="http://schemas.microsoft.com/office/drawing/2014/main" id="{2D4E6B46-178A-9F28-2974-F43AD22A07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7467" y="4823490"/>
            <a:ext cx="2714617" cy="180591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ED3A277A-5FE7-18DF-92BC-19532BB7D700}"/>
              </a:ext>
            </a:extLst>
          </p:cNvPr>
          <p:cNvSpPr txBox="1">
            <a:spLocks/>
          </p:cNvSpPr>
          <p:nvPr/>
        </p:nvSpPr>
        <p:spPr>
          <a:xfrm>
            <a:off x="3858170" y="503607"/>
            <a:ext cx="7974601" cy="195436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300"/>
              </a:spcAft>
            </a:pPr>
            <a:r>
              <a:rPr lang="en-US" sz="2133" b="1" dirty="0">
                <a:solidFill>
                  <a:schemeClr val="accent2">
                    <a:lumMod val="50000"/>
                  </a:schemeClr>
                </a:solidFill>
                <a:latin typeface="Calibri" panose="020F0502020204030204" pitchFamily="34" charset="0"/>
                <a:ea typeface="+mn-ea"/>
                <a:cs typeface="+mn-cs"/>
              </a:rPr>
              <a:t>Former </a:t>
            </a:r>
            <a:r>
              <a:rPr lang="en-US" sz="2400" b="1" dirty="0">
                <a:solidFill>
                  <a:schemeClr val="accent2">
                    <a:lumMod val="50000"/>
                  </a:schemeClr>
                </a:solidFill>
                <a:latin typeface="Calibri" panose="020F0502020204030204" pitchFamily="34" charset="0"/>
                <a:ea typeface="+mn-ea"/>
                <a:cs typeface="+mn-cs"/>
              </a:rPr>
              <a:t>Pres Thabo Mbeki once said:</a:t>
            </a:r>
          </a:p>
          <a:p>
            <a:pPr marL="228611" indent="-228611">
              <a:spcAft>
                <a:spcPts val="300"/>
              </a:spcAft>
              <a:buFont typeface="Arial" panose="020B0604020202020204" pitchFamily="34" charset="0"/>
              <a:buChar char="•"/>
            </a:pPr>
            <a:r>
              <a:rPr lang="en-ZA" sz="1867" b="1" dirty="0">
                <a:solidFill>
                  <a:srgbClr val="FF0000"/>
                </a:solidFill>
                <a:latin typeface="Calibri" panose="020F0502020204030204" pitchFamily="34" charset="0"/>
                <a:ea typeface="+mn-ea"/>
                <a:cs typeface="+mn-cs"/>
              </a:rPr>
              <a:t>Historical Injustice – 1978 : South Africa is a special case</a:t>
            </a:r>
          </a:p>
          <a:p>
            <a:pPr marL="228611" indent="-228611">
              <a:spcAft>
                <a:spcPts val="300"/>
              </a:spcAft>
              <a:buFont typeface="Arial" panose="020B0604020202020204" pitchFamily="34" charset="0"/>
              <a:buChar char="•"/>
            </a:pPr>
            <a:r>
              <a:rPr lang="en-US" sz="1867" b="1" dirty="0">
                <a:solidFill>
                  <a:srgbClr val="FF0000"/>
                </a:solidFill>
                <a:latin typeface="Calibri" panose="020F0502020204030204" pitchFamily="34" charset="0"/>
                <a:ea typeface="+mn-ea"/>
                <a:cs typeface="+mn-cs"/>
              </a:rPr>
              <a:t>A tale of two nations -1998:  </a:t>
            </a:r>
          </a:p>
          <a:p>
            <a:pPr marL="228611" indent="-228611">
              <a:spcAft>
                <a:spcPts val="300"/>
              </a:spcAft>
              <a:buFont typeface="Arial" panose="020B0604020202020204" pitchFamily="34" charset="0"/>
              <a:buChar char="•"/>
            </a:pPr>
            <a:r>
              <a:rPr lang="en-US" sz="1867" dirty="0">
                <a:latin typeface="Calibri" panose="020F0502020204030204" pitchFamily="34" charset="0"/>
                <a:ea typeface="+mn-ea"/>
                <a:cs typeface="+mn-cs"/>
              </a:rPr>
              <a:t>“One of these nations is white, relatively prosperous, regardless of gender or geographic dispersal</a:t>
            </a:r>
          </a:p>
          <a:p>
            <a:pPr marL="228611" indent="-228611">
              <a:spcAft>
                <a:spcPts val="300"/>
              </a:spcAft>
              <a:buFont typeface="Arial" panose="020B0604020202020204" pitchFamily="34" charset="0"/>
              <a:buChar char="•"/>
            </a:pPr>
            <a:r>
              <a:rPr lang="en-US" sz="1867" dirty="0">
                <a:latin typeface="Calibri" panose="020F0502020204030204" pitchFamily="34" charset="0"/>
                <a:ea typeface="+mn-ea"/>
                <a:cs typeface="+mn-cs"/>
              </a:rPr>
              <a:t>The second and larger nation of South Africa is black and poor…”</a:t>
            </a:r>
          </a:p>
        </p:txBody>
      </p:sp>
      <p:pic>
        <p:nvPicPr>
          <p:cNvPr id="7178" name="Picture 10" descr="Post-apartheid South Africa is world’s most unequal country - The ...">
            <a:extLst>
              <a:ext uri="{FF2B5EF4-FFF2-40B4-BE49-F238E27FC236}">
                <a16:creationId xmlns:a16="http://schemas.microsoft.com/office/drawing/2014/main" id="{72403453-2386-891B-52DE-5C06798A38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0479" y="4823490"/>
            <a:ext cx="2626988" cy="17043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See the source image">
            <a:extLst>
              <a:ext uri="{FF2B5EF4-FFF2-40B4-BE49-F238E27FC236}">
                <a16:creationId xmlns:a16="http://schemas.microsoft.com/office/drawing/2014/main" id="{D53B99F1-187A-2C7C-85DA-B59063F321E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09" r="17240" b="3"/>
          <a:stretch/>
        </p:blipFill>
        <p:spPr bwMode="auto">
          <a:xfrm>
            <a:off x="9410676" y="4878878"/>
            <a:ext cx="2792211" cy="1648923"/>
          </a:xfrm>
          <a:prstGeom prst="rect">
            <a:avLst/>
          </a:prstGeom>
          <a:extLst>
            <a:ext uri="{909E8E84-426E-40DD-AFC4-6F175D3DCCD1}">
              <a14:hiddenFill xmlns:a14="http://schemas.microsoft.com/office/drawing/2010/main">
                <a:solidFill>
                  <a:srgbClr val="FFFFFF"/>
                </a:solidFill>
              </a14:hiddenFill>
            </a:ext>
          </a:extLst>
        </p:spPr>
      </p:pic>
      <p:pic>
        <p:nvPicPr>
          <p:cNvPr id="5" name="Picture 20">
            <a:extLst>
              <a:ext uri="{FF2B5EF4-FFF2-40B4-BE49-F238E27FC236}">
                <a16:creationId xmlns:a16="http://schemas.microsoft.com/office/drawing/2014/main" id="{DC58F446-4884-E3A2-6BDD-15C62773F6C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24455" y="2949717"/>
            <a:ext cx="2856775" cy="19291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See the source image">
            <a:extLst>
              <a:ext uri="{FF2B5EF4-FFF2-40B4-BE49-F238E27FC236}">
                <a16:creationId xmlns:a16="http://schemas.microsoft.com/office/drawing/2014/main" id="{2E3C2956-D977-9122-76D8-CCD4B3B3D5C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080" r="3" b="3"/>
          <a:stretch/>
        </p:blipFill>
        <p:spPr bwMode="auto">
          <a:xfrm>
            <a:off x="4005914" y="2959630"/>
            <a:ext cx="2691553" cy="1863860"/>
          </a:xfrm>
          <a:prstGeom prst="rect">
            <a:avLst/>
          </a:prstGeom>
          <a:extLst>
            <a:ext uri="{909E8E84-426E-40DD-AFC4-6F175D3DCCD1}">
              <a14:hiddenFill xmlns:a14="http://schemas.microsoft.com/office/drawing/2010/main">
                <a:solidFill>
                  <a:srgbClr val="FFFFFF"/>
                </a:solidFill>
              </a14:hiddenFill>
            </a:ext>
          </a:extLst>
        </p:spPr>
      </p:pic>
      <p:pic>
        <p:nvPicPr>
          <p:cNvPr id="6" name="Picture 2" descr="THE WORLD AT 8 BILLION | Statistics South Africa">
            <a:extLst>
              <a:ext uri="{FF2B5EF4-FFF2-40B4-BE49-F238E27FC236}">
                <a16:creationId xmlns:a16="http://schemas.microsoft.com/office/drawing/2014/main" id="{73EC3C7B-4BAD-4FE3-3D0F-FCE8FEFA12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71" y="3175000"/>
            <a:ext cx="3984143" cy="3352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0672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B5C79-4B9C-4495-A288-A85713353681}"/>
              </a:ext>
            </a:extLst>
          </p:cNvPr>
          <p:cNvSpPr>
            <a:spLocks noGrp="1"/>
          </p:cNvSpPr>
          <p:nvPr>
            <p:ph type="title"/>
          </p:nvPr>
        </p:nvSpPr>
        <p:spPr>
          <a:xfrm>
            <a:off x="838200" y="-214257"/>
            <a:ext cx="10515600" cy="1598520"/>
          </a:xfrm>
        </p:spPr>
        <p:txBody>
          <a:bodyPr>
            <a:norm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kern="1200" dirty="0">
                <a:solidFill>
                  <a:srgbClr val="000000"/>
                </a:solidFill>
                <a:latin typeface="Verdana"/>
                <a:ea typeface="+mj-ea"/>
                <a:cs typeface="+mn-cs"/>
              </a:rPr>
              <a:t>Tale of two cities </a:t>
            </a:r>
            <a:endParaRPr lang="en-ZA" sz="2500" b="1" kern="1200" dirty="0">
              <a:solidFill>
                <a:srgbClr val="000000"/>
              </a:solidFill>
              <a:latin typeface="Verdana"/>
              <a:ea typeface="+mj-ea"/>
              <a:cs typeface="+mn-cs"/>
            </a:endParaRPr>
          </a:p>
        </p:txBody>
      </p:sp>
      <p:sp>
        <p:nvSpPr>
          <p:cNvPr id="4" name="AutoShape 2" descr="Deliverology: From idea to implementation | McKinsey">
            <a:extLst>
              <a:ext uri="{FF2B5EF4-FFF2-40B4-BE49-F238E27FC236}">
                <a16:creationId xmlns:a16="http://schemas.microsoft.com/office/drawing/2014/main" id="{8F8A2D88-BFFC-470A-AFCB-DECABB25294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5" name="AutoShape 4" descr="Deliverology: From idea to implementation | McKinsey">
            <a:extLst>
              <a:ext uri="{FF2B5EF4-FFF2-40B4-BE49-F238E27FC236}">
                <a16:creationId xmlns:a16="http://schemas.microsoft.com/office/drawing/2014/main" id="{5A8D7DF8-55FB-46AF-889B-285F00908870}"/>
              </a:ext>
            </a:extLst>
          </p:cNvPr>
          <p:cNvSpPr>
            <a:spLocks noChangeAspect="1" noChangeArrowheads="1"/>
          </p:cNvSpPr>
          <p:nvPr/>
        </p:nvSpPr>
        <p:spPr bwMode="auto">
          <a:xfrm>
            <a:off x="9192733" y="3257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6" name="AutoShape 6" descr="Deliverology: From idea to implementation | McKinsey">
            <a:extLst>
              <a:ext uri="{FF2B5EF4-FFF2-40B4-BE49-F238E27FC236}">
                <a16:creationId xmlns:a16="http://schemas.microsoft.com/office/drawing/2014/main" id="{246A5951-11A5-40C7-A9D8-B749F82FB436}"/>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7" name="AutoShape 2">
            <a:extLst>
              <a:ext uri="{FF2B5EF4-FFF2-40B4-BE49-F238E27FC236}">
                <a16:creationId xmlns:a16="http://schemas.microsoft.com/office/drawing/2014/main" id="{FBCF3750-530C-45AA-81FD-A8FDFA3363F1}"/>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8" name="AutoShape 4">
            <a:extLst>
              <a:ext uri="{FF2B5EF4-FFF2-40B4-BE49-F238E27FC236}">
                <a16:creationId xmlns:a16="http://schemas.microsoft.com/office/drawing/2014/main" id="{836E47A0-E693-4EEF-B44D-AFEB19DC9AC1}"/>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3" name="AutoShape 10">
            <a:extLst>
              <a:ext uri="{FF2B5EF4-FFF2-40B4-BE49-F238E27FC236}">
                <a16:creationId xmlns:a16="http://schemas.microsoft.com/office/drawing/2014/main" id="{9329B9B5-CB89-56C4-CD16-8078271029E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10" name="AutoShape 12">
            <a:extLst>
              <a:ext uri="{FF2B5EF4-FFF2-40B4-BE49-F238E27FC236}">
                <a16:creationId xmlns:a16="http://schemas.microsoft.com/office/drawing/2014/main" id="{60EBA2C2-4228-3BED-F143-682D381FF351}"/>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11" name="AutoShape 14">
            <a:extLst>
              <a:ext uri="{FF2B5EF4-FFF2-40B4-BE49-F238E27FC236}">
                <a16:creationId xmlns:a16="http://schemas.microsoft.com/office/drawing/2014/main" id="{794828CB-02B9-BE6D-0F94-41FADA463018}"/>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2" name="Picture 4" descr="See the source image">
            <a:extLst>
              <a:ext uri="{FF2B5EF4-FFF2-40B4-BE49-F238E27FC236}">
                <a16:creationId xmlns:a16="http://schemas.microsoft.com/office/drawing/2014/main" id="{9DF5C7B2-0695-1521-7551-F1DCB866EF3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222" r="23469" b="3"/>
          <a:stretch/>
        </p:blipFill>
        <p:spPr bwMode="auto">
          <a:xfrm>
            <a:off x="8127815" y="3976971"/>
            <a:ext cx="4064185" cy="2881027"/>
          </a:xfrm>
          <a:prstGeom prst="rect">
            <a:avLst/>
          </a:prstGeom>
          <a:extLst>
            <a:ext uri="{909E8E84-426E-40DD-AFC4-6F175D3DCCD1}">
              <a14:hiddenFill xmlns:a14="http://schemas.microsoft.com/office/drawing/2010/main">
                <a:solidFill>
                  <a:srgbClr val="FFFFFF"/>
                </a:solidFill>
              </a14:hiddenFill>
            </a:ext>
          </a:extLst>
        </p:spPr>
      </p:pic>
      <p:pic>
        <p:nvPicPr>
          <p:cNvPr id="7172" name="Picture 4" descr="Where you live matters: Undoing spatial injustice">
            <a:extLst>
              <a:ext uri="{FF2B5EF4-FFF2-40B4-BE49-F238E27FC236}">
                <a16:creationId xmlns:a16="http://schemas.microsoft.com/office/drawing/2014/main" id="{22742FDA-AA8E-A852-BC0F-0509CAB0C1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7548" y="865805"/>
            <a:ext cx="4116580" cy="309985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0B89CE13-D5F1-CF45-8324-CF4E2C2A7D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2539" y="856704"/>
            <a:ext cx="4238916" cy="3099856"/>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37693B67-E5F5-A600-522A-D08CF58C58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3" y="865805"/>
            <a:ext cx="3777535" cy="3090755"/>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a:extLst>
              <a:ext uri="{FF2B5EF4-FFF2-40B4-BE49-F238E27FC236}">
                <a16:creationId xmlns:a16="http://schemas.microsoft.com/office/drawing/2014/main" id="{A34BC6A3-4D33-9205-9E16-411113E13C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956561"/>
            <a:ext cx="3801077" cy="2901438"/>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a:extLst>
              <a:ext uri="{FF2B5EF4-FFF2-40B4-BE49-F238E27FC236}">
                <a16:creationId xmlns:a16="http://schemas.microsoft.com/office/drawing/2014/main" id="{EB3221DC-0398-869A-E206-CB33DEF76CF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7808" y="3965660"/>
            <a:ext cx="4310007" cy="2881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927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B5C79-4B9C-4495-A288-A85713353681}"/>
              </a:ext>
            </a:extLst>
          </p:cNvPr>
          <p:cNvSpPr>
            <a:spLocks noGrp="1"/>
          </p:cNvSpPr>
          <p:nvPr>
            <p:ph type="title"/>
          </p:nvPr>
        </p:nvSpPr>
        <p:spPr>
          <a:xfrm>
            <a:off x="1" y="63467"/>
            <a:ext cx="12192000" cy="426048"/>
          </a:xfrm>
        </p:spPr>
        <p:txBody>
          <a:bodyPr>
            <a:no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kern="1200" dirty="0">
                <a:solidFill>
                  <a:srgbClr val="000000"/>
                </a:solidFill>
                <a:latin typeface="Verdana"/>
                <a:ea typeface="+mj-ea"/>
                <a:cs typeface="+mn-cs"/>
              </a:rPr>
              <a:t>Human Settlements: Undoing spatial injustice?</a:t>
            </a:r>
            <a:endParaRPr lang="en-ZA" sz="2500" b="1" kern="1200" dirty="0">
              <a:solidFill>
                <a:srgbClr val="000000"/>
              </a:solidFill>
              <a:latin typeface="Verdana"/>
              <a:ea typeface="+mj-ea"/>
              <a:cs typeface="+mn-cs"/>
            </a:endParaRPr>
          </a:p>
        </p:txBody>
      </p:sp>
      <p:sp>
        <p:nvSpPr>
          <p:cNvPr id="4" name="AutoShape 2" descr="Deliverology: From idea to implementation | McKinsey">
            <a:extLst>
              <a:ext uri="{FF2B5EF4-FFF2-40B4-BE49-F238E27FC236}">
                <a16:creationId xmlns:a16="http://schemas.microsoft.com/office/drawing/2014/main" id="{8F8A2D88-BFFC-470A-AFCB-DECABB25294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5" name="AutoShape 4" descr="Deliverology: From idea to implementation | McKinsey">
            <a:extLst>
              <a:ext uri="{FF2B5EF4-FFF2-40B4-BE49-F238E27FC236}">
                <a16:creationId xmlns:a16="http://schemas.microsoft.com/office/drawing/2014/main" id="{5A8D7DF8-55FB-46AF-889B-285F00908870}"/>
              </a:ext>
            </a:extLst>
          </p:cNvPr>
          <p:cNvSpPr>
            <a:spLocks noChangeAspect="1" noChangeArrowheads="1"/>
          </p:cNvSpPr>
          <p:nvPr/>
        </p:nvSpPr>
        <p:spPr bwMode="auto">
          <a:xfrm>
            <a:off x="9192733" y="3257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6" name="AutoShape 6" descr="Deliverology: From idea to implementation | McKinsey">
            <a:extLst>
              <a:ext uri="{FF2B5EF4-FFF2-40B4-BE49-F238E27FC236}">
                <a16:creationId xmlns:a16="http://schemas.microsoft.com/office/drawing/2014/main" id="{246A5951-11A5-40C7-A9D8-B749F82FB436}"/>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7" name="AutoShape 2">
            <a:extLst>
              <a:ext uri="{FF2B5EF4-FFF2-40B4-BE49-F238E27FC236}">
                <a16:creationId xmlns:a16="http://schemas.microsoft.com/office/drawing/2014/main" id="{FBCF3750-530C-45AA-81FD-A8FDFA3363F1}"/>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8" name="AutoShape 4">
            <a:extLst>
              <a:ext uri="{FF2B5EF4-FFF2-40B4-BE49-F238E27FC236}">
                <a16:creationId xmlns:a16="http://schemas.microsoft.com/office/drawing/2014/main" id="{836E47A0-E693-4EEF-B44D-AFEB19DC9AC1}"/>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3" name="AutoShape 10">
            <a:extLst>
              <a:ext uri="{FF2B5EF4-FFF2-40B4-BE49-F238E27FC236}">
                <a16:creationId xmlns:a16="http://schemas.microsoft.com/office/drawing/2014/main" id="{9329B9B5-CB89-56C4-CD16-8078271029E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10" name="AutoShape 12">
            <a:extLst>
              <a:ext uri="{FF2B5EF4-FFF2-40B4-BE49-F238E27FC236}">
                <a16:creationId xmlns:a16="http://schemas.microsoft.com/office/drawing/2014/main" id="{60EBA2C2-4228-3BED-F143-682D381FF351}"/>
              </a:ext>
            </a:extLst>
          </p:cNvPr>
          <p:cNvSpPr>
            <a:spLocks noChangeAspect="1" noChangeArrowheads="1"/>
          </p:cNvSpPr>
          <p:nvPr/>
        </p:nvSpPr>
        <p:spPr bwMode="auto">
          <a:xfrm>
            <a:off x="3869550" y="887291"/>
            <a:ext cx="107251" cy="11582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11" name="AutoShape 14">
            <a:extLst>
              <a:ext uri="{FF2B5EF4-FFF2-40B4-BE49-F238E27FC236}">
                <a16:creationId xmlns:a16="http://schemas.microsoft.com/office/drawing/2014/main" id="{794828CB-02B9-BE6D-0F94-41FADA463018}"/>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6386" name="Picture 2" descr="See the source image">
            <a:extLst>
              <a:ext uri="{FF2B5EF4-FFF2-40B4-BE49-F238E27FC236}">
                <a16:creationId xmlns:a16="http://schemas.microsoft.com/office/drawing/2014/main" id="{E5C0AC5D-0FB8-CE9A-48E2-C9F5DF665A7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30" y="2558282"/>
            <a:ext cx="3947171" cy="2121105"/>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See the source image">
            <a:extLst>
              <a:ext uri="{FF2B5EF4-FFF2-40B4-BE49-F238E27FC236}">
                <a16:creationId xmlns:a16="http://schemas.microsoft.com/office/drawing/2014/main" id="{B09AC2CC-54BD-3811-C82D-E7DA8BE9A5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6801" y="2644988"/>
            <a:ext cx="3930815" cy="2068767"/>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See the source image">
            <a:extLst>
              <a:ext uri="{FF2B5EF4-FFF2-40B4-BE49-F238E27FC236}">
                <a16:creationId xmlns:a16="http://schemas.microsoft.com/office/drawing/2014/main" id="{ECD2BF5F-070D-CD4C-18ED-D064FA4886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5935" y="2677727"/>
            <a:ext cx="4216498" cy="2034399"/>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See the source image">
            <a:extLst>
              <a:ext uri="{FF2B5EF4-FFF2-40B4-BE49-F238E27FC236}">
                <a16:creationId xmlns:a16="http://schemas.microsoft.com/office/drawing/2014/main" id="{BD9E073F-FC0D-E21A-677E-528834CBB3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67" y="4660120"/>
            <a:ext cx="3908191" cy="2197881"/>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descr="See the source image">
            <a:extLst>
              <a:ext uri="{FF2B5EF4-FFF2-40B4-BE49-F238E27FC236}">
                <a16:creationId xmlns:a16="http://schemas.microsoft.com/office/drawing/2014/main" id="{15CC5FD6-EE5E-E1DE-CB06-B58FE50EB3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6858" y="4730418"/>
            <a:ext cx="3976802" cy="206876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Details - Gauteng Provincial Government | Visit Us Online">
            <a:extLst>
              <a:ext uri="{FF2B5EF4-FFF2-40B4-BE49-F238E27FC236}">
                <a16:creationId xmlns:a16="http://schemas.microsoft.com/office/drawing/2014/main" id="{88DA58DD-DD13-342F-EECB-6409476D73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42758" y="444649"/>
            <a:ext cx="4209675" cy="22003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nstruction Projects - MKH Contractors">
            <a:extLst>
              <a:ext uri="{FF2B5EF4-FFF2-40B4-BE49-F238E27FC236}">
                <a16:creationId xmlns:a16="http://schemas.microsoft.com/office/drawing/2014/main" id="{43CA464E-E8B2-43AA-0813-D91E75B7E0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76801" y="444648"/>
            <a:ext cx="3956859" cy="21836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2 Bedroom House in New Modder For Sale R679,025 #2218345">
            <a:extLst>
              <a:ext uri="{FF2B5EF4-FFF2-40B4-BE49-F238E27FC236}">
                <a16:creationId xmlns:a16="http://schemas.microsoft.com/office/drawing/2014/main" id="{45F2AB67-A9EA-D992-1274-A8C940FB8ED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444649"/>
            <a:ext cx="3956859" cy="220033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agewood – Broadacres">
            <a:extLst>
              <a:ext uri="{FF2B5EF4-FFF2-40B4-BE49-F238E27FC236}">
                <a16:creationId xmlns:a16="http://schemas.microsoft.com/office/drawing/2014/main" id="{5130A97D-8E43-46D1-5902-630C7B5C788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42759" y="4692791"/>
            <a:ext cx="4209675" cy="2131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5712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See the source image">
            <a:extLst>
              <a:ext uri="{FF2B5EF4-FFF2-40B4-BE49-F238E27FC236}">
                <a16:creationId xmlns:a16="http://schemas.microsoft.com/office/drawing/2014/main" id="{C454E0C2-4CBD-4EB5-A2C7-49F8C90864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77" y="1345837"/>
            <a:ext cx="3267076" cy="2184763"/>
          </a:xfrm>
          <a:prstGeom prst="rect">
            <a:avLst/>
          </a:prstGeom>
          <a:extLst>
            <a:ext uri="{909E8E84-426E-40DD-AFC4-6F175D3DCCD1}">
              <a14:hiddenFill xmlns:a14="http://schemas.microsoft.com/office/drawing/2010/main">
                <a:solidFill>
                  <a:srgbClr val="FFFFFF"/>
                </a:solidFill>
              </a14:hiddenFill>
            </a:ext>
          </a:extLst>
        </p:spPr>
      </p:pic>
      <p:pic>
        <p:nvPicPr>
          <p:cNvPr id="11" name="Picture 14">
            <a:extLst>
              <a:ext uri="{FF2B5EF4-FFF2-40B4-BE49-F238E27FC236}">
                <a16:creationId xmlns:a16="http://schemas.microsoft.com/office/drawing/2014/main" id="{B20C4AD1-0FA1-425D-B473-602BB52079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905" y="3651435"/>
            <a:ext cx="3208744" cy="1497317"/>
          </a:xfrm>
          <a:prstGeom prst="rect">
            <a:avLst/>
          </a:prstGeom>
          <a:extLst>
            <a:ext uri="{909E8E84-426E-40DD-AFC4-6F175D3DCCD1}">
              <a14:hiddenFill xmlns:a14="http://schemas.microsoft.com/office/drawing/2010/main">
                <a:solidFill>
                  <a:srgbClr val="FFFFFF"/>
                </a:solidFill>
              </a14:hiddenFill>
            </a:ext>
          </a:extLst>
        </p:spPr>
      </p:pic>
      <p:pic>
        <p:nvPicPr>
          <p:cNvPr id="9224" name="Picture 8" descr="See the source image">
            <a:extLst>
              <a:ext uri="{FF2B5EF4-FFF2-40B4-BE49-F238E27FC236}">
                <a16:creationId xmlns:a16="http://schemas.microsoft.com/office/drawing/2014/main" id="{8AE81887-D61C-6022-527A-05550B40C3B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483" r="7826" b="-2"/>
          <a:stretch/>
        </p:blipFill>
        <p:spPr bwMode="auto">
          <a:xfrm>
            <a:off x="4170846" y="1345837"/>
            <a:ext cx="3809049" cy="2184763"/>
          </a:xfrm>
          <a:prstGeom prst="rect">
            <a:avLst/>
          </a:prstGeom>
          <a:extLst>
            <a:ext uri="{909E8E84-426E-40DD-AFC4-6F175D3DCCD1}">
              <a14:hiddenFill xmlns:a14="http://schemas.microsoft.com/office/drawing/2010/main">
                <a:solidFill>
                  <a:srgbClr val="FFFFFF"/>
                </a:solidFill>
              </a14:hiddenFill>
            </a:ext>
          </a:extLst>
        </p:spPr>
      </p:pic>
      <p:pic>
        <p:nvPicPr>
          <p:cNvPr id="9228" name="Picture 12" descr="See the source image">
            <a:extLst>
              <a:ext uri="{FF2B5EF4-FFF2-40B4-BE49-F238E27FC236}">
                <a16:creationId xmlns:a16="http://schemas.microsoft.com/office/drawing/2014/main" id="{93611A12-10FA-127B-38CD-59EB6F7F13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61" r="19699" b="1"/>
          <a:stretch/>
        </p:blipFill>
        <p:spPr bwMode="auto">
          <a:xfrm>
            <a:off x="4170846" y="3651436"/>
            <a:ext cx="3732198" cy="1403165"/>
          </a:xfrm>
          <a:prstGeom prst="rect">
            <a:avLst/>
          </a:prstGeom>
          <a:extLst>
            <a:ext uri="{909E8E84-426E-40DD-AFC4-6F175D3DCCD1}">
              <a14:hiddenFill xmlns:a14="http://schemas.microsoft.com/office/drawing/2010/main">
                <a:solidFill>
                  <a:srgbClr val="FFFFFF"/>
                </a:solidFill>
              </a14:hiddenFill>
            </a:ext>
          </a:extLst>
        </p:spPr>
      </p:pic>
      <p:pic>
        <p:nvPicPr>
          <p:cNvPr id="13" name="Picture 16">
            <a:extLst>
              <a:ext uri="{FF2B5EF4-FFF2-40B4-BE49-F238E27FC236}">
                <a16:creationId xmlns:a16="http://schemas.microsoft.com/office/drawing/2014/main" id="{C6C50B17-0BCF-4865-87D3-1CCC689AD8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9906" y="5269587"/>
            <a:ext cx="3208743" cy="1560180"/>
          </a:xfrm>
          <a:prstGeom prst="rect">
            <a:avLst/>
          </a:prstGeom>
          <a:extLst>
            <a:ext uri="{909E8E84-426E-40DD-AFC4-6F175D3DCCD1}">
              <a14:hiddenFill xmlns:a14="http://schemas.microsoft.com/office/drawing/2010/main">
                <a:solidFill>
                  <a:srgbClr val="FFFFFF"/>
                </a:solidFill>
              </a14:hiddenFill>
            </a:ext>
          </a:extLst>
        </p:spPr>
      </p:pic>
      <p:pic>
        <p:nvPicPr>
          <p:cNvPr id="14" name="Picture 13" descr="A picture containing outdoor, nature&#10;&#10;Description automatically generated">
            <a:extLst>
              <a:ext uri="{FF2B5EF4-FFF2-40B4-BE49-F238E27FC236}">
                <a16:creationId xmlns:a16="http://schemas.microsoft.com/office/drawing/2014/main" id="{CA20A20F-C236-492C-9EB8-C29C7C860E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70844" y="5148752"/>
            <a:ext cx="3732198" cy="1626989"/>
          </a:xfrm>
          <a:prstGeom prst="rect">
            <a:avLst/>
          </a:prstGeom>
        </p:spPr>
      </p:pic>
      <p:sp>
        <p:nvSpPr>
          <p:cNvPr id="2" name="Title 1"/>
          <p:cNvSpPr>
            <a:spLocks noGrp="1"/>
          </p:cNvSpPr>
          <p:nvPr>
            <p:ph type="title"/>
          </p:nvPr>
        </p:nvSpPr>
        <p:spPr>
          <a:xfrm>
            <a:off x="838200" y="184806"/>
            <a:ext cx="10515600" cy="1505883"/>
          </a:xfrm>
        </p:spPr>
        <p:txBody>
          <a:bodyPr vert="horz" lIns="91440" tIns="45720" rIns="91440" bIns="45720" rtlCol="0" anchor="ctr">
            <a:norm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kern="1200" dirty="0">
                <a:solidFill>
                  <a:srgbClr val="000000"/>
                </a:solidFill>
                <a:latin typeface="Verdana"/>
                <a:ea typeface="+mj-ea"/>
                <a:cs typeface="+mn-cs"/>
              </a:rPr>
              <a:t>Ethical Dilemma</a:t>
            </a:r>
          </a:p>
        </p:txBody>
      </p:sp>
      <p:sp>
        <p:nvSpPr>
          <p:cNvPr id="4" name="TextBox 3">
            <a:extLst>
              <a:ext uri="{FF2B5EF4-FFF2-40B4-BE49-F238E27FC236}">
                <a16:creationId xmlns:a16="http://schemas.microsoft.com/office/drawing/2014/main" id="{370277F4-D2AA-2E68-351D-BEC38154A9D8}"/>
              </a:ext>
            </a:extLst>
          </p:cNvPr>
          <p:cNvSpPr txBox="1"/>
          <p:nvPr/>
        </p:nvSpPr>
        <p:spPr>
          <a:xfrm>
            <a:off x="8056747" y="1187197"/>
            <a:ext cx="4013200" cy="6000489"/>
          </a:xfrm>
          <a:prstGeom prst="rect">
            <a:avLst/>
          </a:prstGeom>
          <a:noFill/>
        </p:spPr>
        <p:txBody>
          <a:bodyPr wrap="square">
            <a:spAutoFit/>
          </a:bodyPr>
          <a:lstStyle/>
          <a:p>
            <a:pPr marL="457223" indent="-457223">
              <a:buFont typeface="Arial" panose="020B0604020202020204" pitchFamily="34" charset="0"/>
              <a:buChar char="•"/>
            </a:pPr>
            <a:r>
              <a:rPr lang="en-ZA" sz="2133" dirty="0">
                <a:latin typeface="Raleway" pitchFamily="2" charset="0"/>
              </a:rPr>
              <a:t>Quality of professional teams has decreased with time; number of design errors and they want to correct them through variation orders.</a:t>
            </a:r>
          </a:p>
          <a:p>
            <a:pPr marL="457223" indent="-457223">
              <a:buFont typeface="Arial" panose="020B0604020202020204" pitchFamily="34" charset="0"/>
              <a:buChar char="•"/>
            </a:pPr>
            <a:endParaRPr lang="en-ZA" sz="2133" dirty="0">
              <a:latin typeface="Raleway" pitchFamily="2" charset="0"/>
            </a:endParaRPr>
          </a:p>
          <a:p>
            <a:pPr marL="457223" indent="-457223">
              <a:buFont typeface="Arial" panose="020B0604020202020204" pitchFamily="34" charset="0"/>
              <a:buChar char="•"/>
            </a:pPr>
            <a:r>
              <a:rPr lang="en-US" sz="2133" dirty="0">
                <a:latin typeface="Raleway" pitchFamily="2" charset="0"/>
              </a:rPr>
              <a:t>Contractors still complain about corruption specifically in the awarding of tenders at various government departments </a:t>
            </a:r>
          </a:p>
          <a:p>
            <a:pPr marL="457223" indent="-457223">
              <a:buFont typeface="Arial" panose="020B0604020202020204" pitchFamily="34" charset="0"/>
              <a:buChar char="•"/>
            </a:pPr>
            <a:endParaRPr lang="en-US" sz="2133" dirty="0">
              <a:latin typeface="Raleway" pitchFamily="2" charset="0"/>
            </a:endParaRPr>
          </a:p>
          <a:p>
            <a:pPr marL="457223" indent="-457223">
              <a:buFont typeface="Arial" panose="020B0604020202020204" pitchFamily="34" charset="0"/>
              <a:buChar char="•"/>
            </a:pPr>
            <a:r>
              <a:rPr lang="en-US" sz="2133" dirty="0">
                <a:latin typeface="Raleway" pitchFamily="2" charset="0"/>
              </a:rPr>
              <a:t>Government has approved social facilitation policy for all infrastructure projects </a:t>
            </a:r>
          </a:p>
          <a:p>
            <a:endParaRPr lang="en-US" sz="2133" dirty="0">
              <a:latin typeface="Raleway" pitchFamily="2" charset="0"/>
            </a:endParaRPr>
          </a:p>
        </p:txBody>
      </p:sp>
    </p:spTree>
    <p:extLst>
      <p:ext uri="{BB962C8B-B14F-4D97-AF65-F5344CB8AC3E}">
        <p14:creationId xmlns:p14="http://schemas.microsoft.com/office/powerpoint/2010/main" val="3165102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51588A-6660-E44E-CD12-BCA95C2FE364}"/>
              </a:ext>
            </a:extLst>
          </p:cNvPr>
          <p:cNvSpPr>
            <a:spLocks noGrp="1"/>
          </p:cNvSpPr>
          <p:nvPr>
            <p:ph type="title"/>
          </p:nvPr>
        </p:nvSpPr>
        <p:spPr>
          <a:xfrm>
            <a:off x="0" y="279400"/>
            <a:ext cx="12191999" cy="609533"/>
          </a:xfrm>
        </p:spPr>
        <p:txBody>
          <a:bodyPr vert="horz" lIns="91440" tIns="45720" rIns="91440" bIns="45720" rtlCol="0" anchor="b">
            <a:no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kern="1200" dirty="0">
                <a:solidFill>
                  <a:srgbClr val="000000"/>
                </a:solidFill>
                <a:latin typeface="Verdana"/>
                <a:ea typeface="+mj-ea"/>
                <a:cs typeface="+mn-cs"/>
              </a:rPr>
              <a:t>Observation of changes over time in the built environment </a:t>
            </a:r>
          </a:p>
        </p:txBody>
      </p:sp>
      <p:sp>
        <p:nvSpPr>
          <p:cNvPr id="5" name="TextBox 4">
            <a:extLst>
              <a:ext uri="{FF2B5EF4-FFF2-40B4-BE49-F238E27FC236}">
                <a16:creationId xmlns:a16="http://schemas.microsoft.com/office/drawing/2014/main" id="{FC51ACCB-CBA0-44E8-218A-8F8D5A1F8572}"/>
              </a:ext>
            </a:extLst>
          </p:cNvPr>
          <p:cNvSpPr txBox="1"/>
          <p:nvPr/>
        </p:nvSpPr>
        <p:spPr>
          <a:xfrm>
            <a:off x="416560" y="980373"/>
            <a:ext cx="11548278" cy="5877627"/>
          </a:xfrm>
          <a:prstGeom prst="rect">
            <a:avLst/>
          </a:prstGeom>
        </p:spPr>
        <p:txBody>
          <a:bodyPr vert="horz" lIns="91440" tIns="45720" rIns="91440" bIns="45720" rtlCol="0">
            <a:normAutofit lnSpcReduction="10000"/>
          </a:bodyPr>
          <a:lstStyle/>
          <a:p>
            <a:pPr marL="360000" indent="-342900">
              <a:buFont typeface="Arial" panose="020B0604020202020204" pitchFamily="34" charset="0"/>
              <a:buChar char="•"/>
            </a:pPr>
            <a:r>
              <a:rPr lang="en-US" sz="2400" dirty="0">
                <a:solidFill>
                  <a:srgbClr val="000000"/>
                </a:solidFill>
                <a:latin typeface="Raleway" pitchFamily="2" charset="0"/>
              </a:rPr>
              <a:t>Distribution of built environment powers and functions</a:t>
            </a:r>
          </a:p>
          <a:p>
            <a:pPr marL="817200" lvl="2" indent="-285750">
              <a:buFont typeface="Arial" panose="020B0604020202020204" pitchFamily="34" charset="0"/>
              <a:buChar char="•"/>
            </a:pPr>
            <a:r>
              <a:rPr lang="en-US" sz="2000" dirty="0">
                <a:solidFill>
                  <a:srgbClr val="000000"/>
                </a:solidFill>
                <a:latin typeface="Raleway" pitchFamily="2" charset="0"/>
              </a:rPr>
              <a:t>Energy delivery</a:t>
            </a:r>
          </a:p>
          <a:p>
            <a:pPr marL="817200" lvl="2" indent="-285750">
              <a:buFont typeface="Arial" panose="020B0604020202020204" pitchFamily="34" charset="0"/>
              <a:buChar char="•"/>
            </a:pPr>
            <a:r>
              <a:rPr lang="en-US" sz="2000" dirty="0">
                <a:solidFill>
                  <a:srgbClr val="000000"/>
                </a:solidFill>
                <a:latin typeface="Raleway" pitchFamily="2" charset="0"/>
              </a:rPr>
              <a:t>Water and sanitation delivery</a:t>
            </a:r>
          </a:p>
          <a:p>
            <a:pPr marL="817200" lvl="2" indent="-285750">
              <a:buFont typeface="Arial" panose="020B0604020202020204" pitchFamily="34" charset="0"/>
              <a:buChar char="•"/>
            </a:pPr>
            <a:r>
              <a:rPr lang="en-US" sz="2000" dirty="0">
                <a:solidFill>
                  <a:srgbClr val="000000"/>
                </a:solidFill>
                <a:latin typeface="Raleway" pitchFamily="2" charset="0"/>
              </a:rPr>
              <a:t>Public transport</a:t>
            </a:r>
          </a:p>
          <a:p>
            <a:pPr marL="817200" lvl="2" indent="-285750">
              <a:buFont typeface="Arial" panose="020B0604020202020204" pitchFamily="34" charset="0"/>
              <a:buChar char="•"/>
            </a:pPr>
            <a:r>
              <a:rPr lang="en-US" sz="2000" dirty="0">
                <a:solidFill>
                  <a:srgbClr val="000000"/>
                </a:solidFill>
                <a:latin typeface="Raleway" pitchFamily="2" charset="0"/>
              </a:rPr>
              <a:t>Transport</a:t>
            </a:r>
          </a:p>
          <a:p>
            <a:pPr marL="817200" lvl="2" indent="-285750">
              <a:buFont typeface="Arial" panose="020B0604020202020204" pitchFamily="34" charset="0"/>
              <a:buChar char="•"/>
            </a:pPr>
            <a:r>
              <a:rPr lang="en-US" sz="2000" dirty="0">
                <a:solidFill>
                  <a:srgbClr val="000000"/>
                </a:solidFill>
                <a:latin typeface="Raleway" pitchFamily="2" charset="0"/>
              </a:rPr>
              <a:t>Health</a:t>
            </a:r>
          </a:p>
          <a:p>
            <a:pPr marL="817200" lvl="2" indent="-285750">
              <a:buFont typeface="Arial" panose="020B0604020202020204" pitchFamily="34" charset="0"/>
              <a:buChar char="•"/>
            </a:pPr>
            <a:r>
              <a:rPr lang="en-US" sz="2000" dirty="0">
                <a:solidFill>
                  <a:srgbClr val="000000"/>
                </a:solidFill>
                <a:latin typeface="Raleway" pitchFamily="2" charset="0"/>
              </a:rPr>
              <a:t>Ambulances, disaster management, fire and emergency services</a:t>
            </a:r>
          </a:p>
          <a:p>
            <a:pPr marL="817200" lvl="2" indent="-285750">
              <a:buFont typeface="Arial" panose="020B0604020202020204" pitchFamily="34" charset="0"/>
              <a:buChar char="•"/>
            </a:pPr>
            <a:r>
              <a:rPr lang="en-US" sz="2000" dirty="0">
                <a:solidFill>
                  <a:srgbClr val="000000"/>
                </a:solidFill>
                <a:latin typeface="Raleway" pitchFamily="2" charset="0"/>
              </a:rPr>
              <a:t>Community facilities</a:t>
            </a:r>
          </a:p>
          <a:p>
            <a:pPr marL="817200" lvl="2" indent="-285750">
              <a:buFont typeface="Arial" panose="020B0604020202020204" pitchFamily="34" charset="0"/>
              <a:buChar char="•"/>
            </a:pPr>
            <a:r>
              <a:rPr lang="en-US" sz="2000" dirty="0">
                <a:solidFill>
                  <a:srgbClr val="000000"/>
                </a:solidFill>
                <a:latin typeface="Raleway" pitchFamily="2" charset="0"/>
              </a:rPr>
              <a:t>Education</a:t>
            </a:r>
          </a:p>
          <a:p>
            <a:pPr marL="817200" lvl="2" indent="-285750">
              <a:buFont typeface="Arial" panose="020B0604020202020204" pitchFamily="34" charset="0"/>
              <a:buChar char="•"/>
            </a:pPr>
            <a:r>
              <a:rPr lang="en-US" sz="2000" dirty="0">
                <a:solidFill>
                  <a:srgbClr val="000000"/>
                </a:solidFill>
                <a:latin typeface="Raleway" pitchFamily="2" charset="0"/>
              </a:rPr>
              <a:t>Telecommunication</a:t>
            </a:r>
          </a:p>
          <a:p>
            <a:pPr marL="360000" lvl="1" indent="-285750">
              <a:buFont typeface="Arial" panose="020B0604020202020204" pitchFamily="34" charset="0"/>
              <a:buChar char="•"/>
            </a:pPr>
            <a:r>
              <a:rPr lang="en-US" sz="2400" dirty="0">
                <a:solidFill>
                  <a:srgbClr val="000000"/>
                </a:solidFill>
                <a:latin typeface="Raleway" pitchFamily="2" charset="0"/>
              </a:rPr>
              <a:t>Built environment professionals requires collaboration, social infrastructure and mediation</a:t>
            </a:r>
          </a:p>
          <a:p>
            <a:pPr marL="360000" indent="-285750">
              <a:buFont typeface="Arial" panose="020B0604020202020204" pitchFamily="34" charset="0"/>
              <a:buChar char="•"/>
            </a:pPr>
            <a:r>
              <a:rPr lang="en-US" sz="2400" dirty="0">
                <a:solidFill>
                  <a:srgbClr val="000000"/>
                </a:solidFill>
                <a:latin typeface="Raleway" pitchFamily="2" charset="0"/>
              </a:rPr>
              <a:t>Challenges in service delivery in rural areas: </a:t>
            </a:r>
            <a:r>
              <a:rPr lang="en-US" sz="2400" b="1" dirty="0">
                <a:solidFill>
                  <a:srgbClr val="000000"/>
                </a:solidFill>
                <a:latin typeface="Raleway" pitchFamily="2" charset="0"/>
              </a:rPr>
              <a:t>the case of traditional areas</a:t>
            </a:r>
          </a:p>
          <a:p>
            <a:pPr marL="360000" indent="-285750">
              <a:buFont typeface="Arial" panose="020B0604020202020204" pitchFamily="34" charset="0"/>
              <a:buChar char="•"/>
            </a:pPr>
            <a:r>
              <a:rPr lang="en-US" sz="2400" dirty="0">
                <a:solidFill>
                  <a:srgbClr val="000000"/>
                </a:solidFill>
                <a:latin typeface="Raleway" pitchFamily="2" charset="0"/>
              </a:rPr>
              <a:t>Role of the courts in shaping the built environment </a:t>
            </a:r>
          </a:p>
          <a:p>
            <a:pPr marL="360000" indent="-285750">
              <a:buFont typeface="Arial" panose="020B0604020202020204" pitchFamily="34" charset="0"/>
              <a:buChar char="•"/>
            </a:pPr>
            <a:r>
              <a:rPr lang="en-US" sz="2400" dirty="0">
                <a:solidFill>
                  <a:srgbClr val="000000"/>
                </a:solidFill>
                <a:latin typeface="Raleway" pitchFamily="2" charset="0"/>
              </a:rPr>
              <a:t>Climate change</a:t>
            </a:r>
          </a:p>
          <a:p>
            <a:pPr marL="360000" indent="-285750">
              <a:buFont typeface="Arial" panose="020B0604020202020204" pitchFamily="34" charset="0"/>
              <a:buChar char="•"/>
            </a:pPr>
            <a:r>
              <a:rPr lang="en-US" sz="2400" dirty="0">
                <a:solidFill>
                  <a:srgbClr val="000000"/>
                </a:solidFill>
                <a:latin typeface="Raleway" pitchFamily="2" charset="0"/>
              </a:rPr>
              <a:t>Technological advances </a:t>
            </a:r>
          </a:p>
          <a:p>
            <a:pPr marL="360000" indent="-285750">
              <a:buFont typeface="Arial" panose="020B0604020202020204" pitchFamily="34" charset="0"/>
              <a:buChar char="•"/>
            </a:pPr>
            <a:r>
              <a:rPr lang="en-US" sz="2400" dirty="0">
                <a:solidFill>
                  <a:srgbClr val="000000"/>
                </a:solidFill>
                <a:latin typeface="Raleway" pitchFamily="2" charset="0"/>
              </a:rPr>
              <a:t>Construction sector (“construction mafia”)</a:t>
            </a:r>
          </a:p>
          <a:p>
            <a:pPr marL="360000" indent="-285750">
              <a:buFont typeface="Arial" panose="020B0604020202020204" pitchFamily="34" charset="0"/>
              <a:buChar char="•"/>
            </a:pPr>
            <a:r>
              <a:rPr lang="en-US" sz="2400" dirty="0">
                <a:solidFill>
                  <a:srgbClr val="000000"/>
                </a:solidFill>
                <a:latin typeface="Raleway" pitchFamily="2" charset="0"/>
              </a:rPr>
              <a:t>Corruption and ethical dilemma</a:t>
            </a:r>
          </a:p>
        </p:txBody>
      </p:sp>
    </p:spTree>
    <p:extLst>
      <p:ext uri="{BB962C8B-B14F-4D97-AF65-F5344CB8AC3E}">
        <p14:creationId xmlns:p14="http://schemas.microsoft.com/office/powerpoint/2010/main" val="3497172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outh Africa to seek constitutional change for land reform | Africa ...">
            <a:extLst>
              <a:ext uri="{FF2B5EF4-FFF2-40B4-BE49-F238E27FC236}">
                <a16:creationId xmlns:a16="http://schemas.microsoft.com/office/drawing/2014/main" id="{17F10210-E4D5-A8C4-E6CD-D547BC26D8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9360" y="1023440"/>
            <a:ext cx="5667139" cy="336927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30"/>
          <p:cNvSpPr txBox="1"/>
          <p:nvPr/>
        </p:nvSpPr>
        <p:spPr>
          <a:xfrm>
            <a:off x="7376160" y="6689409"/>
            <a:ext cx="4876800" cy="119200"/>
          </a:xfrm>
          <a:prstGeom prst="rect">
            <a:avLst/>
          </a:prstGeom>
        </p:spPr>
        <p:txBody>
          <a:bodyPr wrap="square" lIns="0" tIns="0" rIns="0" bIns="0" rtlCol="0" anchor="t">
            <a:spAutoFit/>
          </a:bodyPr>
          <a:lstStyle/>
          <a:p>
            <a:pPr algn="ctr">
              <a:lnSpc>
                <a:spcPts val="832"/>
              </a:lnSpc>
            </a:pPr>
            <a:r>
              <a:rPr lang="en-US" sz="1333" spc="166" dirty="0">
                <a:solidFill>
                  <a:srgbClr val="FF0000"/>
                </a:solidFill>
                <a:latin typeface="Montserrat Medium"/>
              </a:rPr>
              <a:t> - President Cyril Ramaphosa, 18 July 2024 </a:t>
            </a:r>
          </a:p>
        </p:txBody>
      </p:sp>
      <p:graphicFrame>
        <p:nvGraphicFramePr>
          <p:cNvPr id="3076" name="TextBox 28">
            <a:extLst>
              <a:ext uri="{FF2B5EF4-FFF2-40B4-BE49-F238E27FC236}">
                <a16:creationId xmlns:a16="http://schemas.microsoft.com/office/drawing/2014/main" id="{96BD7B18-4A2F-5932-9DF5-70DC5885EF88}"/>
              </a:ext>
            </a:extLst>
          </p:cNvPr>
          <p:cNvGraphicFramePr/>
          <p:nvPr/>
        </p:nvGraphicFramePr>
        <p:xfrm>
          <a:off x="6238240" y="4429760"/>
          <a:ext cx="5984240" cy="2222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picture containing text&#10;&#10;Description automatically generated">
            <a:extLst>
              <a:ext uri="{FF2B5EF4-FFF2-40B4-BE49-F238E27FC236}">
                <a16:creationId xmlns:a16="http://schemas.microsoft.com/office/drawing/2014/main" id="{3192801F-8547-0E81-864F-2CA1175444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8415" y="1078960"/>
            <a:ext cx="4955760" cy="5779040"/>
          </a:xfrm>
          <a:prstGeom prst="rect">
            <a:avLst/>
          </a:prstGeom>
        </p:spPr>
      </p:pic>
      <p:sp>
        <p:nvSpPr>
          <p:cNvPr id="4" name="Title 1">
            <a:extLst>
              <a:ext uri="{FF2B5EF4-FFF2-40B4-BE49-F238E27FC236}">
                <a16:creationId xmlns:a16="http://schemas.microsoft.com/office/drawing/2014/main" id="{E83DED53-4EF8-BD7E-09FA-EC1269E8B0B3}"/>
              </a:ext>
            </a:extLst>
          </p:cNvPr>
          <p:cNvSpPr txBox="1">
            <a:spLocks/>
          </p:cNvSpPr>
          <p:nvPr/>
        </p:nvSpPr>
        <p:spPr>
          <a:xfrm>
            <a:off x="499981" y="205634"/>
            <a:ext cx="11476518" cy="640875"/>
          </a:xfrm>
          <a:prstGeom prst="rect">
            <a:avLst/>
          </a:prstGeom>
        </p:spPr>
        <p:txBody>
          <a:bodyPr vert="horz" lIns="60960" tIns="30480" rIns="60960" bIns="30480" rtlCol="0" anchor="b">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1" algn="ctr"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dirty="0">
                <a:solidFill>
                  <a:srgbClr val="000000"/>
                </a:solidFill>
                <a:latin typeface="Verdana"/>
                <a:ea typeface="+mj-ea"/>
              </a:rPr>
              <a:t>Professionalisation of the Built Environment </a:t>
            </a:r>
          </a:p>
        </p:txBody>
      </p:sp>
    </p:spTree>
    <p:extLst>
      <p:ext uri="{BB962C8B-B14F-4D97-AF65-F5344CB8AC3E}">
        <p14:creationId xmlns:p14="http://schemas.microsoft.com/office/powerpoint/2010/main" val="631417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6BACB-2243-4746-90AE-BCB90E8A7E46}"/>
              </a:ext>
            </a:extLst>
          </p:cNvPr>
          <p:cNvSpPr>
            <a:spLocks noGrp="1"/>
          </p:cNvSpPr>
          <p:nvPr>
            <p:ph type="title"/>
          </p:nvPr>
        </p:nvSpPr>
        <p:spPr>
          <a:xfrm>
            <a:off x="1" y="72191"/>
            <a:ext cx="11970327" cy="810344"/>
          </a:xfrm>
        </p:spPr>
        <p:txBody>
          <a:bodyPr>
            <a:no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kern="1200" dirty="0">
                <a:solidFill>
                  <a:srgbClr val="000000"/>
                </a:solidFill>
                <a:latin typeface="Verdana"/>
                <a:ea typeface="+mj-ea"/>
                <a:cs typeface="+mn-cs"/>
              </a:rPr>
              <a:t>National Framework towards the professionalization of the public sector</a:t>
            </a:r>
            <a:endParaRPr lang="en-ZA" sz="2500" b="1" kern="1200" dirty="0">
              <a:solidFill>
                <a:srgbClr val="000000"/>
              </a:solidFill>
              <a:latin typeface="Verdana"/>
              <a:ea typeface="+mj-ea"/>
              <a:cs typeface="+mn-cs"/>
            </a:endParaRPr>
          </a:p>
        </p:txBody>
      </p:sp>
      <p:pic>
        <p:nvPicPr>
          <p:cNvPr id="7" name="Picture 6" descr="Text&#10;&#10;Description automatically generated">
            <a:extLst>
              <a:ext uri="{FF2B5EF4-FFF2-40B4-BE49-F238E27FC236}">
                <a16:creationId xmlns:a16="http://schemas.microsoft.com/office/drawing/2014/main" id="{0DAC6043-51B5-4710-B92D-44A476BE3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463" y="4244884"/>
            <a:ext cx="3480221" cy="1694550"/>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2FE96F6A-4095-49B7-9D82-2FA0D0004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7684" y="946835"/>
            <a:ext cx="5375182" cy="2960147"/>
          </a:xfrm>
          <a:prstGeom prst="rect">
            <a:avLst/>
          </a:prstGeom>
        </p:spPr>
      </p:pic>
      <p:pic>
        <p:nvPicPr>
          <p:cNvPr id="11" name="Picture 10" descr="Text&#10;&#10;Description automatically generated">
            <a:extLst>
              <a:ext uri="{FF2B5EF4-FFF2-40B4-BE49-F238E27FC236}">
                <a16:creationId xmlns:a16="http://schemas.microsoft.com/office/drawing/2014/main" id="{79AF918F-B6B4-4958-8B47-E829C5F153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288808"/>
            <a:ext cx="3348842" cy="2569194"/>
          </a:xfrm>
          <a:prstGeom prst="rect">
            <a:avLst/>
          </a:prstGeom>
        </p:spPr>
      </p:pic>
      <p:pic>
        <p:nvPicPr>
          <p:cNvPr id="13" name="Picture 12" descr="Text&#10;&#10;Description automatically generated">
            <a:extLst>
              <a:ext uri="{FF2B5EF4-FFF2-40B4-BE49-F238E27FC236}">
                <a16:creationId xmlns:a16="http://schemas.microsoft.com/office/drawing/2014/main" id="{57374FF0-C3F9-4741-950F-C1C518B54E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7684" y="4006186"/>
            <a:ext cx="5375181" cy="2728894"/>
          </a:xfrm>
          <a:prstGeom prst="rect">
            <a:avLst/>
          </a:prstGeom>
        </p:spPr>
      </p:pic>
      <p:pic>
        <p:nvPicPr>
          <p:cNvPr id="15" name="Picture 14" descr="Text&#10;&#10;Description automatically generated">
            <a:extLst>
              <a:ext uri="{FF2B5EF4-FFF2-40B4-BE49-F238E27FC236}">
                <a16:creationId xmlns:a16="http://schemas.microsoft.com/office/drawing/2014/main" id="{FBDA5EDA-802D-454A-916C-56165D3B15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1222" y="1139650"/>
            <a:ext cx="3608300" cy="2918903"/>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0936C5C4-3C6C-4C3A-B289-5B70664EEB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135" y="946835"/>
            <a:ext cx="2915765" cy="3304532"/>
          </a:xfrm>
          <a:prstGeom prst="rect">
            <a:avLst/>
          </a:prstGeom>
        </p:spPr>
      </p:pic>
      <p:sp>
        <p:nvSpPr>
          <p:cNvPr id="4" name="Rectangle: Rounded Corners 3">
            <a:extLst>
              <a:ext uri="{FF2B5EF4-FFF2-40B4-BE49-F238E27FC236}">
                <a16:creationId xmlns:a16="http://schemas.microsoft.com/office/drawing/2014/main" id="{399E6965-4578-414E-916C-E857AA182460}"/>
              </a:ext>
            </a:extLst>
          </p:cNvPr>
          <p:cNvSpPr/>
          <p:nvPr/>
        </p:nvSpPr>
        <p:spPr>
          <a:xfrm>
            <a:off x="3348842" y="4288807"/>
            <a:ext cx="1674420" cy="34134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Rounded Corners 13">
            <a:extLst>
              <a:ext uri="{FF2B5EF4-FFF2-40B4-BE49-F238E27FC236}">
                <a16:creationId xmlns:a16="http://schemas.microsoft.com/office/drawing/2014/main" id="{84829C4D-56E8-460F-8690-20F6791D31CA}"/>
              </a:ext>
            </a:extLst>
          </p:cNvPr>
          <p:cNvSpPr/>
          <p:nvPr/>
        </p:nvSpPr>
        <p:spPr>
          <a:xfrm>
            <a:off x="3759200" y="2717800"/>
            <a:ext cx="2235200" cy="33420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Rectangle: Rounded Corners 16">
            <a:extLst>
              <a:ext uri="{FF2B5EF4-FFF2-40B4-BE49-F238E27FC236}">
                <a16:creationId xmlns:a16="http://schemas.microsoft.com/office/drawing/2014/main" id="{0778975E-B743-41FC-A59A-D407F48337DD}"/>
              </a:ext>
            </a:extLst>
          </p:cNvPr>
          <p:cNvSpPr/>
          <p:nvPr/>
        </p:nvSpPr>
        <p:spPr>
          <a:xfrm>
            <a:off x="1199409" y="6111668"/>
            <a:ext cx="1971303" cy="74633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Rectangle: Rounded Corners 18">
            <a:extLst>
              <a:ext uri="{FF2B5EF4-FFF2-40B4-BE49-F238E27FC236}">
                <a16:creationId xmlns:a16="http://schemas.microsoft.com/office/drawing/2014/main" id="{25D48BAA-029D-49C1-9E8C-2CD57E87A2EE}"/>
              </a:ext>
            </a:extLst>
          </p:cNvPr>
          <p:cNvSpPr/>
          <p:nvPr/>
        </p:nvSpPr>
        <p:spPr>
          <a:xfrm>
            <a:off x="6807200" y="4699001"/>
            <a:ext cx="5080001" cy="96519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Rounded Corners 2">
            <a:extLst>
              <a:ext uri="{FF2B5EF4-FFF2-40B4-BE49-F238E27FC236}">
                <a16:creationId xmlns:a16="http://schemas.microsoft.com/office/drawing/2014/main" id="{B9DF850B-AB1E-857B-8254-004D49AA4365}"/>
              </a:ext>
            </a:extLst>
          </p:cNvPr>
          <p:cNvSpPr/>
          <p:nvPr/>
        </p:nvSpPr>
        <p:spPr>
          <a:xfrm>
            <a:off x="3348842" y="5232057"/>
            <a:ext cx="3297665" cy="58454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Rectangle: Rounded Corners 4">
            <a:extLst>
              <a:ext uri="{FF2B5EF4-FFF2-40B4-BE49-F238E27FC236}">
                <a16:creationId xmlns:a16="http://schemas.microsoft.com/office/drawing/2014/main" id="{34667B53-C023-2611-EA38-A440B2B97C2F}"/>
              </a:ext>
            </a:extLst>
          </p:cNvPr>
          <p:cNvSpPr/>
          <p:nvPr/>
        </p:nvSpPr>
        <p:spPr>
          <a:xfrm>
            <a:off x="6807201" y="2411466"/>
            <a:ext cx="5079999" cy="1495516"/>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Rounded Corners 5">
            <a:extLst>
              <a:ext uri="{FF2B5EF4-FFF2-40B4-BE49-F238E27FC236}">
                <a16:creationId xmlns:a16="http://schemas.microsoft.com/office/drawing/2014/main" id="{AABC3752-5B37-7D71-07F6-3E1B942E8CED}"/>
              </a:ext>
            </a:extLst>
          </p:cNvPr>
          <p:cNvSpPr/>
          <p:nvPr/>
        </p:nvSpPr>
        <p:spPr>
          <a:xfrm>
            <a:off x="6807199" y="5816600"/>
            <a:ext cx="5080000" cy="91848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291302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3436"/>
            <a:ext cx="421787" cy="1439299"/>
            <a:chOff x="0" y="0"/>
            <a:chExt cx="166632" cy="568612"/>
          </a:xfrm>
        </p:grpSpPr>
        <p:sp>
          <p:nvSpPr>
            <p:cNvPr id="4" name="Freeform 4"/>
            <p:cNvSpPr/>
            <p:nvPr/>
          </p:nvSpPr>
          <p:spPr>
            <a:xfrm>
              <a:off x="0" y="0"/>
              <a:ext cx="166632" cy="568612"/>
            </a:xfrm>
            <a:custGeom>
              <a:avLst/>
              <a:gdLst/>
              <a:ahLst/>
              <a:cxnLst/>
              <a:rect l="l" t="t" r="r" b="b"/>
              <a:pathLst>
                <a:path w="166632" h="568612">
                  <a:moveTo>
                    <a:pt x="0" y="0"/>
                  </a:moveTo>
                  <a:lnTo>
                    <a:pt x="166632" y="0"/>
                  </a:lnTo>
                  <a:lnTo>
                    <a:pt x="166632" y="568612"/>
                  </a:lnTo>
                  <a:lnTo>
                    <a:pt x="0" y="568612"/>
                  </a:lnTo>
                  <a:close/>
                </a:path>
              </a:pathLst>
            </a:custGeom>
            <a:solidFill>
              <a:srgbClr val="9B6A37"/>
            </a:solidFill>
          </p:spPr>
          <p:txBody>
            <a:bodyPr/>
            <a:lstStyle/>
            <a:p>
              <a:endParaRPr lang="en-ZA" sz="1200"/>
            </a:p>
          </p:txBody>
        </p:sp>
        <p:sp>
          <p:nvSpPr>
            <p:cNvPr id="5" name="TextBox 5"/>
            <p:cNvSpPr txBox="1"/>
            <p:nvPr/>
          </p:nvSpPr>
          <p:spPr>
            <a:xfrm>
              <a:off x="0" y="-28575"/>
              <a:ext cx="166632" cy="597187"/>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TextBox 6"/>
          <p:cNvSpPr txBox="1"/>
          <p:nvPr/>
        </p:nvSpPr>
        <p:spPr>
          <a:xfrm>
            <a:off x="166731" y="206585"/>
            <a:ext cx="11056168" cy="307777"/>
          </a:xfrm>
          <a:prstGeom prst="rect">
            <a:avLst/>
          </a:prstGeom>
        </p:spPr>
        <p:txBody>
          <a:bodyPr wrap="square" lIns="0" tIns="0" rIns="0" bIns="0" rtlCol="0" anchor="t">
            <a:spAutoFit/>
          </a:bodyPr>
          <a:lstStyle/>
          <a:p>
            <a:pPr lvl="1" algn="ctr"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dirty="0">
                <a:solidFill>
                  <a:srgbClr val="000000"/>
                </a:solidFill>
                <a:latin typeface="Verdana"/>
                <a:ea typeface="+mj-ea"/>
              </a:rPr>
              <a:t>Framework for </a:t>
            </a:r>
            <a:r>
              <a:rPr lang="en-US" sz="2500" b="1" dirty="0" err="1">
                <a:solidFill>
                  <a:srgbClr val="000000"/>
                </a:solidFill>
                <a:latin typeface="Verdana"/>
                <a:ea typeface="+mj-ea"/>
              </a:rPr>
              <a:t>Professionalisation</a:t>
            </a:r>
            <a:r>
              <a:rPr lang="en-US" sz="2500" b="1" dirty="0">
                <a:solidFill>
                  <a:srgbClr val="000000"/>
                </a:solidFill>
                <a:latin typeface="Verdana"/>
                <a:ea typeface="+mj-ea"/>
              </a:rPr>
              <a:t> of the Public Sector </a:t>
            </a:r>
          </a:p>
        </p:txBody>
      </p:sp>
      <p:sp>
        <p:nvSpPr>
          <p:cNvPr id="8" name="Freeform 8"/>
          <p:cNvSpPr/>
          <p:nvPr/>
        </p:nvSpPr>
        <p:spPr>
          <a:xfrm>
            <a:off x="668008" y="6004694"/>
            <a:ext cx="356182" cy="453472"/>
          </a:xfrm>
          <a:custGeom>
            <a:avLst/>
            <a:gdLst/>
            <a:ahLst/>
            <a:cxnLst/>
            <a:rect l="l" t="t" r="r" b="b"/>
            <a:pathLst>
              <a:path w="534273" h="680208">
                <a:moveTo>
                  <a:pt x="0" y="0"/>
                </a:moveTo>
                <a:lnTo>
                  <a:pt x="534273" y="0"/>
                </a:lnTo>
                <a:lnTo>
                  <a:pt x="534273" y="680208"/>
                </a:lnTo>
                <a:lnTo>
                  <a:pt x="0" y="680208"/>
                </a:lnTo>
                <a:lnTo>
                  <a:pt x="0" y="0"/>
                </a:lnTo>
                <a:close/>
              </a:path>
            </a:pathLst>
          </a:custGeom>
          <a:blipFill>
            <a:blip r:embed="rId2">
              <a:extLst>
                <a:ext uri="{96DAC541-7B7A-43D3-8B79-37D633B846F1}">
                  <asvg:svgBlip xmlns:asvg="http://schemas.microsoft.com/office/drawing/2016/SVG/main" r:embed="rId3"/>
                </a:ext>
              </a:extLst>
            </a:blip>
            <a:stretch>
              <a:fillRect r="-790"/>
            </a:stretch>
          </a:blipFill>
        </p:spPr>
        <p:txBody>
          <a:bodyPr/>
          <a:lstStyle/>
          <a:p>
            <a:endParaRPr lang="en-ZA" sz="1200"/>
          </a:p>
        </p:txBody>
      </p:sp>
      <p:sp>
        <p:nvSpPr>
          <p:cNvPr id="9" name="Freeform 9"/>
          <p:cNvSpPr/>
          <p:nvPr/>
        </p:nvSpPr>
        <p:spPr>
          <a:xfrm>
            <a:off x="1482529" y="6004694"/>
            <a:ext cx="392820" cy="453472"/>
          </a:xfrm>
          <a:custGeom>
            <a:avLst/>
            <a:gdLst/>
            <a:ahLst/>
            <a:cxnLst/>
            <a:rect l="l" t="t" r="r" b="b"/>
            <a:pathLst>
              <a:path w="589230" h="680208">
                <a:moveTo>
                  <a:pt x="0" y="0"/>
                </a:moveTo>
                <a:lnTo>
                  <a:pt x="589229" y="0"/>
                </a:lnTo>
                <a:lnTo>
                  <a:pt x="589229" y="680208"/>
                </a:lnTo>
                <a:lnTo>
                  <a:pt x="0" y="680208"/>
                </a:lnTo>
                <a:lnTo>
                  <a:pt x="0" y="0"/>
                </a:lnTo>
                <a:close/>
              </a:path>
            </a:pathLst>
          </a:custGeom>
          <a:blipFill>
            <a:blip r:embed="rId4">
              <a:extLst>
                <a:ext uri="{96DAC541-7B7A-43D3-8B79-37D633B846F1}">
                  <asvg:svgBlip xmlns:asvg="http://schemas.microsoft.com/office/drawing/2016/SVG/main" r:embed="rId5"/>
                </a:ext>
              </a:extLst>
            </a:blip>
            <a:stretch>
              <a:fillRect b="-596"/>
            </a:stretch>
          </a:blipFill>
        </p:spPr>
        <p:txBody>
          <a:bodyPr/>
          <a:lstStyle/>
          <a:p>
            <a:endParaRPr lang="en-ZA" sz="1200"/>
          </a:p>
        </p:txBody>
      </p:sp>
      <p:sp>
        <p:nvSpPr>
          <p:cNvPr id="10" name="Freeform 10"/>
          <p:cNvSpPr/>
          <p:nvPr/>
        </p:nvSpPr>
        <p:spPr>
          <a:xfrm>
            <a:off x="2203535" y="6018583"/>
            <a:ext cx="404024" cy="425695"/>
          </a:xfrm>
          <a:custGeom>
            <a:avLst/>
            <a:gdLst/>
            <a:ahLst/>
            <a:cxnLst/>
            <a:rect l="l" t="t" r="r" b="b"/>
            <a:pathLst>
              <a:path w="606036" h="638542">
                <a:moveTo>
                  <a:pt x="0" y="0"/>
                </a:moveTo>
                <a:lnTo>
                  <a:pt x="606036" y="0"/>
                </a:lnTo>
                <a:lnTo>
                  <a:pt x="606036" y="638543"/>
                </a:lnTo>
                <a:lnTo>
                  <a:pt x="0" y="638543"/>
                </a:lnTo>
                <a:lnTo>
                  <a:pt x="0" y="0"/>
                </a:lnTo>
                <a:close/>
              </a:path>
            </a:pathLst>
          </a:custGeom>
          <a:blipFill>
            <a:blip r:embed="rId6">
              <a:extLst>
                <a:ext uri="{96DAC541-7B7A-43D3-8B79-37D633B846F1}">
                  <asvg:svgBlip xmlns:asvg="http://schemas.microsoft.com/office/drawing/2016/SVG/main" r:embed="rId7"/>
                </a:ext>
              </a:extLst>
            </a:blip>
            <a:stretch>
              <a:fillRect b="-841"/>
            </a:stretch>
          </a:blipFill>
        </p:spPr>
        <p:txBody>
          <a:bodyPr/>
          <a:lstStyle/>
          <a:p>
            <a:endParaRPr lang="en-ZA" sz="1200"/>
          </a:p>
        </p:txBody>
      </p:sp>
      <p:sp>
        <p:nvSpPr>
          <p:cNvPr id="11" name="Freeform 11"/>
          <p:cNvSpPr/>
          <p:nvPr/>
        </p:nvSpPr>
        <p:spPr>
          <a:xfrm>
            <a:off x="10443118" y="43623"/>
            <a:ext cx="1860726" cy="796850"/>
          </a:xfrm>
          <a:custGeom>
            <a:avLst/>
            <a:gdLst/>
            <a:ahLst/>
            <a:cxnLst/>
            <a:rect l="l" t="t" r="r" b="b"/>
            <a:pathLst>
              <a:path w="2791089" h="1195275">
                <a:moveTo>
                  <a:pt x="0" y="0"/>
                </a:moveTo>
                <a:lnTo>
                  <a:pt x="2791088" y="0"/>
                </a:lnTo>
                <a:lnTo>
                  <a:pt x="2791088" y="1195275"/>
                </a:lnTo>
                <a:lnTo>
                  <a:pt x="0" y="1195275"/>
                </a:lnTo>
                <a:lnTo>
                  <a:pt x="0" y="0"/>
                </a:lnTo>
                <a:close/>
              </a:path>
            </a:pathLst>
          </a:custGeom>
          <a:blipFill>
            <a:blip r:embed="rId8"/>
            <a:stretch>
              <a:fillRect r="-5247"/>
            </a:stretch>
          </a:blipFill>
        </p:spPr>
        <p:txBody>
          <a:bodyPr/>
          <a:lstStyle/>
          <a:p>
            <a:endParaRPr lang="en-ZA" sz="1200"/>
          </a:p>
        </p:txBody>
      </p:sp>
      <p:sp>
        <p:nvSpPr>
          <p:cNvPr id="13" name="TextBox 13"/>
          <p:cNvSpPr txBox="1"/>
          <p:nvPr/>
        </p:nvSpPr>
        <p:spPr>
          <a:xfrm>
            <a:off x="7740122" y="1320410"/>
            <a:ext cx="4225804" cy="1231106"/>
          </a:xfrm>
          <a:prstGeom prst="rect">
            <a:avLst/>
          </a:prstGeom>
        </p:spPr>
        <p:txBody>
          <a:bodyPr lIns="0" tIns="0" rIns="0" bIns="0" rtlCol="0" anchor="t">
            <a:spAutoFit/>
          </a:bodyPr>
          <a:lstStyle/>
          <a:p>
            <a:pPr>
              <a:lnSpc>
                <a:spcPts val="1554"/>
              </a:lnSpc>
            </a:pPr>
            <a:r>
              <a:rPr lang="en-US" sz="1400" dirty="0">
                <a:solidFill>
                  <a:srgbClr val="000000"/>
                </a:solidFill>
                <a:latin typeface="Inter 2"/>
              </a:rPr>
              <a:t>means to work and project yourself in a way that demonstrates superior levels of acquired knowledge, S</a:t>
            </a:r>
            <a:r>
              <a:rPr lang="en-US" sz="1400" dirty="0">
                <a:solidFill>
                  <a:srgbClr val="000000"/>
                </a:solidFill>
                <a:latin typeface="Inter 2 Bold"/>
              </a:rPr>
              <a:t>KILLS, COMPETENCE AS WELL AS EXEMPLARY CONDUCT, COMMITMENT TO THE PROFESSION &amp; ITS CODE OF CONDUCT</a:t>
            </a:r>
          </a:p>
          <a:p>
            <a:pPr>
              <a:lnSpc>
                <a:spcPts val="1554"/>
              </a:lnSpc>
            </a:pPr>
            <a:endParaRPr lang="en-US" sz="1400" dirty="0">
              <a:solidFill>
                <a:srgbClr val="000000"/>
              </a:solidFill>
              <a:latin typeface="Inter 2 Bold"/>
            </a:endParaRPr>
          </a:p>
        </p:txBody>
      </p:sp>
      <p:sp>
        <p:nvSpPr>
          <p:cNvPr id="14" name="TextBox 14"/>
          <p:cNvSpPr txBox="1"/>
          <p:nvPr/>
        </p:nvSpPr>
        <p:spPr>
          <a:xfrm>
            <a:off x="7740122" y="1038959"/>
            <a:ext cx="3719427" cy="245003"/>
          </a:xfrm>
          <a:prstGeom prst="rect">
            <a:avLst/>
          </a:prstGeom>
        </p:spPr>
        <p:txBody>
          <a:bodyPr wrap="square" lIns="0" tIns="0" rIns="0" bIns="0" rtlCol="0" anchor="t">
            <a:spAutoFit/>
          </a:bodyPr>
          <a:lstStyle/>
          <a:p>
            <a:pPr>
              <a:lnSpc>
                <a:spcPts val="1893"/>
              </a:lnSpc>
            </a:pPr>
            <a:r>
              <a:rPr lang="en-US" sz="2133" b="1" dirty="0">
                <a:solidFill>
                  <a:srgbClr val="2F9FE2"/>
                </a:solidFill>
                <a:latin typeface="Inter 2 Bold"/>
              </a:rPr>
              <a:t>TO BE PROFESSIONAL</a:t>
            </a:r>
          </a:p>
        </p:txBody>
      </p:sp>
      <p:sp>
        <p:nvSpPr>
          <p:cNvPr id="15" name="TextBox 15"/>
          <p:cNvSpPr txBox="1"/>
          <p:nvPr/>
        </p:nvSpPr>
        <p:spPr>
          <a:xfrm>
            <a:off x="7740123" y="2988007"/>
            <a:ext cx="2702995" cy="245003"/>
          </a:xfrm>
          <a:prstGeom prst="rect">
            <a:avLst/>
          </a:prstGeom>
        </p:spPr>
        <p:txBody>
          <a:bodyPr lIns="0" tIns="0" rIns="0" bIns="0" rtlCol="0" anchor="t">
            <a:spAutoFit/>
          </a:bodyPr>
          <a:lstStyle/>
          <a:p>
            <a:pPr>
              <a:lnSpc>
                <a:spcPts val="1893"/>
              </a:lnSpc>
            </a:pPr>
            <a:r>
              <a:rPr lang="en-US" sz="2133" b="1" dirty="0">
                <a:solidFill>
                  <a:srgbClr val="D93B3A"/>
                </a:solidFill>
                <a:latin typeface="Inter 2 Bold"/>
              </a:rPr>
              <a:t>PROFESSIONALISM</a:t>
            </a:r>
          </a:p>
        </p:txBody>
      </p:sp>
      <p:sp>
        <p:nvSpPr>
          <p:cNvPr id="17" name="Freeform 17"/>
          <p:cNvSpPr/>
          <p:nvPr/>
        </p:nvSpPr>
        <p:spPr>
          <a:xfrm>
            <a:off x="5124544" y="2642507"/>
            <a:ext cx="1922076" cy="1922076"/>
          </a:xfrm>
          <a:custGeom>
            <a:avLst/>
            <a:gdLst/>
            <a:ahLst/>
            <a:cxnLst/>
            <a:rect l="l" t="t" r="r" b="b"/>
            <a:pathLst>
              <a:path w="2883114" h="2883114">
                <a:moveTo>
                  <a:pt x="0" y="0"/>
                </a:moveTo>
                <a:lnTo>
                  <a:pt x="2883114" y="0"/>
                </a:lnTo>
                <a:lnTo>
                  <a:pt x="2883114" y="2883114"/>
                </a:lnTo>
                <a:lnTo>
                  <a:pt x="0" y="288311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ZA" sz="1200"/>
          </a:p>
        </p:txBody>
      </p:sp>
      <p:sp>
        <p:nvSpPr>
          <p:cNvPr id="18" name="Freeform 18"/>
          <p:cNvSpPr/>
          <p:nvPr/>
        </p:nvSpPr>
        <p:spPr>
          <a:xfrm>
            <a:off x="5124544" y="517989"/>
            <a:ext cx="1922076" cy="1922076"/>
          </a:xfrm>
          <a:custGeom>
            <a:avLst/>
            <a:gdLst/>
            <a:ahLst/>
            <a:cxnLst/>
            <a:rect l="l" t="t" r="r" b="b"/>
            <a:pathLst>
              <a:path w="2883114" h="2883114">
                <a:moveTo>
                  <a:pt x="0" y="0"/>
                </a:moveTo>
                <a:lnTo>
                  <a:pt x="2883114" y="0"/>
                </a:lnTo>
                <a:lnTo>
                  <a:pt x="2883114" y="2883114"/>
                </a:lnTo>
                <a:lnTo>
                  <a:pt x="0" y="288311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ZA" sz="1200"/>
          </a:p>
        </p:txBody>
      </p:sp>
      <p:sp>
        <p:nvSpPr>
          <p:cNvPr id="19" name="Freeform 19"/>
          <p:cNvSpPr/>
          <p:nvPr/>
        </p:nvSpPr>
        <p:spPr>
          <a:xfrm>
            <a:off x="5124544" y="4767783"/>
            <a:ext cx="1922076" cy="1922076"/>
          </a:xfrm>
          <a:custGeom>
            <a:avLst/>
            <a:gdLst/>
            <a:ahLst/>
            <a:cxnLst/>
            <a:rect l="l" t="t" r="r" b="b"/>
            <a:pathLst>
              <a:path w="2883114" h="2883114">
                <a:moveTo>
                  <a:pt x="0" y="0"/>
                </a:moveTo>
                <a:lnTo>
                  <a:pt x="2883114" y="0"/>
                </a:lnTo>
                <a:lnTo>
                  <a:pt x="2883114" y="2883114"/>
                </a:lnTo>
                <a:lnTo>
                  <a:pt x="0" y="288311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ZA" sz="1200"/>
          </a:p>
        </p:txBody>
      </p:sp>
      <p:sp>
        <p:nvSpPr>
          <p:cNvPr id="20" name="Freeform 20"/>
          <p:cNvSpPr/>
          <p:nvPr/>
        </p:nvSpPr>
        <p:spPr>
          <a:xfrm>
            <a:off x="5716691" y="5377383"/>
            <a:ext cx="762944" cy="761036"/>
          </a:xfrm>
          <a:custGeom>
            <a:avLst/>
            <a:gdLst/>
            <a:ahLst/>
            <a:cxnLst/>
            <a:rect l="l" t="t" r="r" b="b"/>
            <a:pathLst>
              <a:path w="1144416" h="1141554">
                <a:moveTo>
                  <a:pt x="0" y="0"/>
                </a:moveTo>
                <a:lnTo>
                  <a:pt x="1144417" y="0"/>
                </a:lnTo>
                <a:lnTo>
                  <a:pt x="1144417" y="1141555"/>
                </a:lnTo>
                <a:lnTo>
                  <a:pt x="0" y="1141555"/>
                </a:lnTo>
                <a:lnTo>
                  <a:pt x="0" y="0"/>
                </a:lnTo>
                <a:close/>
              </a:path>
            </a:pathLst>
          </a:custGeom>
          <a:blipFill>
            <a:blip r:embed="rId15">
              <a:extLst>
                <a:ext uri="{96DAC541-7B7A-43D3-8B79-37D633B846F1}">
                  <asvg:svgBlip xmlns:asvg="http://schemas.microsoft.com/office/drawing/2016/SVG/main" r:embed="rId16"/>
                </a:ext>
              </a:extLst>
            </a:blip>
            <a:stretch>
              <a:fillRect b="-250"/>
            </a:stretch>
          </a:blipFill>
        </p:spPr>
        <p:txBody>
          <a:bodyPr/>
          <a:lstStyle/>
          <a:p>
            <a:endParaRPr lang="en-ZA" sz="1200"/>
          </a:p>
        </p:txBody>
      </p:sp>
      <p:sp>
        <p:nvSpPr>
          <p:cNvPr id="21" name="Freeform 21"/>
          <p:cNvSpPr/>
          <p:nvPr/>
        </p:nvSpPr>
        <p:spPr>
          <a:xfrm>
            <a:off x="5694815" y="1167137"/>
            <a:ext cx="722890" cy="601971"/>
          </a:xfrm>
          <a:custGeom>
            <a:avLst/>
            <a:gdLst/>
            <a:ahLst/>
            <a:cxnLst/>
            <a:rect l="l" t="t" r="r" b="b"/>
            <a:pathLst>
              <a:path w="1084335" h="902956">
                <a:moveTo>
                  <a:pt x="0" y="0"/>
                </a:moveTo>
                <a:lnTo>
                  <a:pt x="1084335" y="0"/>
                </a:lnTo>
                <a:lnTo>
                  <a:pt x="1084335" y="902956"/>
                </a:lnTo>
                <a:lnTo>
                  <a:pt x="0" y="902956"/>
                </a:lnTo>
                <a:lnTo>
                  <a:pt x="0" y="0"/>
                </a:lnTo>
                <a:close/>
              </a:path>
            </a:pathLst>
          </a:custGeom>
          <a:blipFill>
            <a:blip r:embed="rId17">
              <a:extLst>
                <a:ext uri="{96DAC541-7B7A-43D3-8B79-37D633B846F1}">
                  <asvg:svgBlip xmlns:asvg="http://schemas.microsoft.com/office/drawing/2016/SVG/main" r:embed="rId18"/>
                </a:ext>
              </a:extLst>
            </a:blip>
            <a:stretch>
              <a:fillRect r="-2415"/>
            </a:stretch>
          </a:blipFill>
        </p:spPr>
        <p:txBody>
          <a:bodyPr/>
          <a:lstStyle/>
          <a:p>
            <a:endParaRPr lang="en-ZA" sz="1200"/>
          </a:p>
        </p:txBody>
      </p:sp>
      <p:sp>
        <p:nvSpPr>
          <p:cNvPr id="22" name="Freeform 22"/>
          <p:cNvSpPr/>
          <p:nvPr/>
        </p:nvSpPr>
        <p:spPr>
          <a:xfrm>
            <a:off x="5701766" y="3254115"/>
            <a:ext cx="777869" cy="818810"/>
          </a:xfrm>
          <a:custGeom>
            <a:avLst/>
            <a:gdLst/>
            <a:ahLst/>
            <a:cxnLst/>
            <a:rect l="l" t="t" r="r" b="b"/>
            <a:pathLst>
              <a:path w="1166804" h="1228215">
                <a:moveTo>
                  <a:pt x="0" y="0"/>
                </a:moveTo>
                <a:lnTo>
                  <a:pt x="1166804" y="0"/>
                </a:lnTo>
                <a:lnTo>
                  <a:pt x="1166804" y="1228215"/>
                </a:lnTo>
                <a:lnTo>
                  <a:pt x="0" y="1228215"/>
                </a:lnTo>
                <a:lnTo>
                  <a:pt x="0" y="0"/>
                </a:lnTo>
                <a:close/>
              </a:path>
            </a:pathLst>
          </a:custGeom>
          <a:blipFill>
            <a:blip r:embed="rId19">
              <a:extLst>
                <a:ext uri="{96DAC541-7B7A-43D3-8B79-37D633B846F1}">
                  <asvg:svgBlip xmlns:asvg="http://schemas.microsoft.com/office/drawing/2016/SVG/main" r:embed="rId20"/>
                </a:ext>
              </a:extLst>
            </a:blip>
            <a:stretch>
              <a:fillRect b="-89"/>
            </a:stretch>
          </a:blipFill>
        </p:spPr>
        <p:txBody>
          <a:bodyPr/>
          <a:lstStyle/>
          <a:p>
            <a:endParaRPr lang="en-ZA" sz="1200"/>
          </a:p>
        </p:txBody>
      </p:sp>
      <p:sp>
        <p:nvSpPr>
          <p:cNvPr id="23" name="TextBox 23"/>
          <p:cNvSpPr txBox="1"/>
          <p:nvPr/>
        </p:nvSpPr>
        <p:spPr>
          <a:xfrm>
            <a:off x="7740122" y="3276896"/>
            <a:ext cx="3975982" cy="1025922"/>
          </a:xfrm>
          <a:prstGeom prst="rect">
            <a:avLst/>
          </a:prstGeom>
        </p:spPr>
        <p:txBody>
          <a:bodyPr lIns="0" tIns="0" rIns="0" bIns="0" rtlCol="0" anchor="t">
            <a:spAutoFit/>
          </a:bodyPr>
          <a:lstStyle/>
          <a:p>
            <a:pPr>
              <a:lnSpc>
                <a:spcPts val="1554"/>
              </a:lnSpc>
            </a:pPr>
            <a:r>
              <a:rPr lang="en-US" sz="1400" dirty="0">
                <a:solidFill>
                  <a:srgbClr val="000000"/>
                </a:solidFill>
                <a:latin typeface="Inter 2"/>
              </a:rPr>
              <a:t>entails a high work ethic and adherence to </a:t>
            </a:r>
            <a:r>
              <a:rPr lang="en-US" sz="1400" dirty="0">
                <a:solidFill>
                  <a:srgbClr val="000000"/>
                </a:solidFill>
                <a:latin typeface="Inter 2 Bold"/>
              </a:rPr>
              <a:t>STANDARDS AND PRINCIPLES OF SPECIFIC WORK DISCIPLINE AND CONTEXT; INCLUDING QUALIFICATIONS, SKILLS, COMPETENCIES AND VALUES.</a:t>
            </a:r>
          </a:p>
        </p:txBody>
      </p:sp>
      <p:sp>
        <p:nvSpPr>
          <p:cNvPr id="24" name="TextBox 24"/>
          <p:cNvSpPr txBox="1"/>
          <p:nvPr/>
        </p:nvSpPr>
        <p:spPr>
          <a:xfrm>
            <a:off x="7740122" y="4916706"/>
            <a:ext cx="3406852" cy="245003"/>
          </a:xfrm>
          <a:prstGeom prst="rect">
            <a:avLst/>
          </a:prstGeom>
        </p:spPr>
        <p:txBody>
          <a:bodyPr wrap="square" lIns="0" tIns="0" rIns="0" bIns="0" rtlCol="0" anchor="t">
            <a:spAutoFit/>
          </a:bodyPr>
          <a:lstStyle/>
          <a:p>
            <a:pPr>
              <a:lnSpc>
                <a:spcPts val="1893"/>
              </a:lnSpc>
            </a:pPr>
            <a:r>
              <a:rPr lang="en-US" sz="2133" b="1" dirty="0">
                <a:solidFill>
                  <a:srgbClr val="77D548"/>
                </a:solidFill>
                <a:latin typeface="Inter 2 Bold"/>
              </a:rPr>
              <a:t>PROFESSIONALISATION</a:t>
            </a:r>
          </a:p>
        </p:txBody>
      </p:sp>
      <p:sp>
        <p:nvSpPr>
          <p:cNvPr id="25" name="TextBox 25"/>
          <p:cNvSpPr txBox="1"/>
          <p:nvPr/>
        </p:nvSpPr>
        <p:spPr>
          <a:xfrm>
            <a:off x="7740122" y="5229577"/>
            <a:ext cx="4225804" cy="1436291"/>
          </a:xfrm>
          <a:prstGeom prst="rect">
            <a:avLst/>
          </a:prstGeom>
        </p:spPr>
        <p:txBody>
          <a:bodyPr lIns="0" tIns="0" rIns="0" bIns="0" rtlCol="0" anchor="t">
            <a:spAutoFit/>
          </a:bodyPr>
          <a:lstStyle/>
          <a:p>
            <a:pPr>
              <a:lnSpc>
                <a:spcPts val="1554"/>
              </a:lnSpc>
            </a:pPr>
            <a:r>
              <a:rPr lang="en-US" sz="1400" dirty="0">
                <a:solidFill>
                  <a:srgbClr val="000000"/>
                </a:solidFill>
                <a:latin typeface="Inter 2"/>
              </a:rPr>
              <a:t>subject A</a:t>
            </a:r>
            <a:r>
              <a:rPr lang="en-US" sz="1400" dirty="0">
                <a:solidFill>
                  <a:srgbClr val="000000"/>
                </a:solidFill>
                <a:latin typeface="Inter 2 Bold"/>
              </a:rPr>
              <a:t>LL EMPLOYEES TO A SINGLE DISPENSATION</a:t>
            </a:r>
            <a:r>
              <a:rPr lang="en-US" sz="1400" dirty="0">
                <a:solidFill>
                  <a:srgbClr val="000000"/>
                </a:solidFill>
                <a:latin typeface="Inter 2"/>
              </a:rPr>
              <a:t> of professional registration and regulation. R</a:t>
            </a:r>
            <a:r>
              <a:rPr lang="en-US" sz="1400" dirty="0">
                <a:solidFill>
                  <a:srgbClr val="000000"/>
                </a:solidFill>
                <a:latin typeface="Inter 2 Bold"/>
              </a:rPr>
              <a:t>ECOGNITION OF THE VARIOUS PROFESSIONAL CATEGORIES</a:t>
            </a:r>
            <a:r>
              <a:rPr lang="en-US" sz="1400" dirty="0">
                <a:solidFill>
                  <a:srgbClr val="000000"/>
                </a:solidFill>
                <a:latin typeface="Inter 2"/>
              </a:rPr>
              <a:t> within the sector, and subject them to R</a:t>
            </a:r>
            <a:r>
              <a:rPr lang="en-US" sz="1400" dirty="0">
                <a:solidFill>
                  <a:srgbClr val="000000"/>
                </a:solidFill>
                <a:latin typeface="Inter 2 Bold"/>
              </a:rPr>
              <a:t>EGISTRATION WITH EXTERNAL REGULATED EXTERNAL PROFESSIONAL BODIES. </a:t>
            </a:r>
          </a:p>
        </p:txBody>
      </p:sp>
      <p:sp>
        <p:nvSpPr>
          <p:cNvPr id="26" name="TextBox 26"/>
          <p:cNvSpPr txBox="1"/>
          <p:nvPr/>
        </p:nvSpPr>
        <p:spPr>
          <a:xfrm>
            <a:off x="7259731" y="888734"/>
            <a:ext cx="72959" cy="1908599"/>
          </a:xfrm>
          <a:prstGeom prst="rect">
            <a:avLst/>
          </a:prstGeom>
        </p:spPr>
        <p:txBody>
          <a:bodyPr lIns="0" tIns="0" rIns="0" bIns="0" rtlCol="0" anchor="t">
            <a:spAutoFit/>
          </a:bodyPr>
          <a:lstStyle/>
          <a:p>
            <a:pPr algn="ctr">
              <a:lnSpc>
                <a:spcPts val="1495"/>
              </a:lnSpc>
            </a:pPr>
            <a:r>
              <a:rPr lang="en-US" sz="1133" b="1" dirty="0">
                <a:solidFill>
                  <a:srgbClr val="000000"/>
                </a:solidFill>
                <a:latin typeface="Canva Sans Bold"/>
              </a:rPr>
              <a:t>D</a:t>
            </a:r>
          </a:p>
          <a:p>
            <a:pPr algn="ctr">
              <a:lnSpc>
                <a:spcPts val="1495"/>
              </a:lnSpc>
            </a:pPr>
            <a:r>
              <a:rPr lang="en-US" sz="1133" b="1" dirty="0">
                <a:solidFill>
                  <a:srgbClr val="000000"/>
                </a:solidFill>
                <a:latin typeface="Canva Sans Bold"/>
              </a:rPr>
              <a:t>I</a:t>
            </a:r>
          </a:p>
          <a:p>
            <a:pPr algn="ctr">
              <a:lnSpc>
                <a:spcPts val="1495"/>
              </a:lnSpc>
            </a:pPr>
            <a:r>
              <a:rPr lang="en-US" sz="1133" b="1" dirty="0">
                <a:solidFill>
                  <a:srgbClr val="000000"/>
                </a:solidFill>
                <a:latin typeface="Canva Sans Bold"/>
              </a:rPr>
              <a:t>S</a:t>
            </a:r>
          </a:p>
          <a:p>
            <a:pPr algn="ctr">
              <a:lnSpc>
                <a:spcPts val="1495"/>
              </a:lnSpc>
            </a:pPr>
            <a:r>
              <a:rPr lang="en-US" sz="1133" b="1" dirty="0">
                <a:solidFill>
                  <a:srgbClr val="000000"/>
                </a:solidFill>
                <a:latin typeface="Canva Sans Bold"/>
              </a:rPr>
              <a:t>C</a:t>
            </a:r>
          </a:p>
          <a:p>
            <a:pPr algn="ctr">
              <a:lnSpc>
                <a:spcPts val="1495"/>
              </a:lnSpc>
            </a:pPr>
            <a:r>
              <a:rPr lang="en-US" sz="1133" b="1" dirty="0">
                <a:solidFill>
                  <a:srgbClr val="000000"/>
                </a:solidFill>
                <a:latin typeface="Canva Sans Bold"/>
              </a:rPr>
              <a:t>I</a:t>
            </a:r>
          </a:p>
          <a:p>
            <a:pPr algn="ctr">
              <a:lnSpc>
                <a:spcPts val="1495"/>
              </a:lnSpc>
            </a:pPr>
            <a:r>
              <a:rPr lang="en-US" sz="1133" b="1" dirty="0">
                <a:solidFill>
                  <a:srgbClr val="000000"/>
                </a:solidFill>
                <a:latin typeface="Canva Sans Bold"/>
              </a:rPr>
              <a:t>P</a:t>
            </a:r>
          </a:p>
          <a:p>
            <a:pPr algn="ctr">
              <a:lnSpc>
                <a:spcPts val="1495"/>
              </a:lnSpc>
            </a:pPr>
            <a:r>
              <a:rPr lang="en-US" sz="1133" b="1" dirty="0">
                <a:solidFill>
                  <a:srgbClr val="000000"/>
                </a:solidFill>
                <a:latin typeface="Canva Sans Bold"/>
              </a:rPr>
              <a:t>L</a:t>
            </a:r>
          </a:p>
          <a:p>
            <a:pPr algn="ctr">
              <a:lnSpc>
                <a:spcPts val="1495"/>
              </a:lnSpc>
            </a:pPr>
            <a:r>
              <a:rPr lang="en-US" sz="1133" b="1" dirty="0">
                <a:solidFill>
                  <a:srgbClr val="000000"/>
                </a:solidFill>
                <a:latin typeface="Canva Sans Bold"/>
              </a:rPr>
              <a:t>I</a:t>
            </a:r>
          </a:p>
          <a:p>
            <a:pPr algn="ctr">
              <a:lnSpc>
                <a:spcPts val="1495"/>
              </a:lnSpc>
            </a:pPr>
            <a:r>
              <a:rPr lang="en-US" sz="1133" b="1" dirty="0">
                <a:solidFill>
                  <a:srgbClr val="000000"/>
                </a:solidFill>
                <a:latin typeface="Canva Sans Bold"/>
              </a:rPr>
              <a:t>N</a:t>
            </a:r>
          </a:p>
          <a:p>
            <a:pPr algn="ctr">
              <a:lnSpc>
                <a:spcPts val="1495"/>
              </a:lnSpc>
            </a:pPr>
            <a:r>
              <a:rPr lang="en-US" sz="1133" b="1" dirty="0">
                <a:solidFill>
                  <a:srgbClr val="000000"/>
                </a:solidFill>
                <a:latin typeface="Canva Sans Bold"/>
              </a:rPr>
              <a:t>E</a:t>
            </a:r>
          </a:p>
        </p:txBody>
      </p:sp>
      <p:sp>
        <p:nvSpPr>
          <p:cNvPr id="27" name="TextBox 27"/>
          <p:cNvSpPr txBox="1"/>
          <p:nvPr/>
        </p:nvSpPr>
        <p:spPr>
          <a:xfrm>
            <a:off x="7259731" y="2870186"/>
            <a:ext cx="72959" cy="1908599"/>
          </a:xfrm>
          <a:prstGeom prst="rect">
            <a:avLst/>
          </a:prstGeom>
        </p:spPr>
        <p:txBody>
          <a:bodyPr lIns="0" tIns="0" rIns="0" bIns="0" rtlCol="0" anchor="t">
            <a:spAutoFit/>
          </a:bodyPr>
          <a:lstStyle/>
          <a:p>
            <a:pPr algn="ctr">
              <a:lnSpc>
                <a:spcPts val="1495"/>
              </a:lnSpc>
            </a:pPr>
            <a:r>
              <a:rPr lang="en-US" sz="1133" b="1" dirty="0">
                <a:solidFill>
                  <a:srgbClr val="000000"/>
                </a:solidFill>
                <a:latin typeface="Canva Sans Bold"/>
              </a:rPr>
              <a:t>I</a:t>
            </a:r>
          </a:p>
          <a:p>
            <a:pPr algn="ctr">
              <a:lnSpc>
                <a:spcPts val="1495"/>
              </a:lnSpc>
            </a:pPr>
            <a:r>
              <a:rPr lang="en-US" sz="1133" b="1" dirty="0">
                <a:solidFill>
                  <a:srgbClr val="000000"/>
                </a:solidFill>
                <a:latin typeface="Canva Sans Bold"/>
              </a:rPr>
              <a:t>N</a:t>
            </a:r>
          </a:p>
          <a:p>
            <a:pPr algn="ctr">
              <a:lnSpc>
                <a:spcPts val="1495"/>
              </a:lnSpc>
            </a:pPr>
            <a:r>
              <a:rPr lang="en-US" sz="1133" b="1" dirty="0">
                <a:solidFill>
                  <a:srgbClr val="000000"/>
                </a:solidFill>
                <a:latin typeface="Canva Sans Bold"/>
              </a:rPr>
              <a:t>D</a:t>
            </a:r>
          </a:p>
          <a:p>
            <a:pPr algn="ctr">
              <a:lnSpc>
                <a:spcPts val="1495"/>
              </a:lnSpc>
            </a:pPr>
            <a:r>
              <a:rPr lang="en-US" sz="1133" b="1" dirty="0">
                <a:solidFill>
                  <a:srgbClr val="000000"/>
                </a:solidFill>
                <a:latin typeface="Canva Sans Bold"/>
              </a:rPr>
              <a:t>I</a:t>
            </a:r>
          </a:p>
          <a:p>
            <a:pPr algn="ctr">
              <a:lnSpc>
                <a:spcPts val="1495"/>
              </a:lnSpc>
            </a:pPr>
            <a:r>
              <a:rPr lang="en-US" sz="1133" b="1" dirty="0">
                <a:solidFill>
                  <a:srgbClr val="000000"/>
                </a:solidFill>
                <a:latin typeface="Canva Sans Bold"/>
              </a:rPr>
              <a:t>V</a:t>
            </a:r>
          </a:p>
          <a:p>
            <a:pPr algn="ctr">
              <a:lnSpc>
                <a:spcPts val="1495"/>
              </a:lnSpc>
            </a:pPr>
            <a:r>
              <a:rPr lang="en-US" sz="1133" b="1" dirty="0">
                <a:solidFill>
                  <a:srgbClr val="000000"/>
                </a:solidFill>
                <a:latin typeface="Canva Sans Bold"/>
              </a:rPr>
              <a:t>I</a:t>
            </a:r>
          </a:p>
          <a:p>
            <a:pPr algn="ctr">
              <a:lnSpc>
                <a:spcPts val="1495"/>
              </a:lnSpc>
            </a:pPr>
            <a:r>
              <a:rPr lang="en-US" sz="1133" b="1" dirty="0">
                <a:solidFill>
                  <a:srgbClr val="000000"/>
                </a:solidFill>
                <a:latin typeface="Canva Sans Bold"/>
              </a:rPr>
              <a:t>D</a:t>
            </a:r>
          </a:p>
          <a:p>
            <a:pPr algn="ctr">
              <a:lnSpc>
                <a:spcPts val="1495"/>
              </a:lnSpc>
            </a:pPr>
            <a:r>
              <a:rPr lang="en-US" sz="1133" b="1" dirty="0">
                <a:solidFill>
                  <a:srgbClr val="000000"/>
                </a:solidFill>
                <a:latin typeface="Canva Sans Bold"/>
              </a:rPr>
              <a:t>U</a:t>
            </a:r>
          </a:p>
          <a:p>
            <a:pPr algn="ctr">
              <a:lnSpc>
                <a:spcPts val="1495"/>
              </a:lnSpc>
            </a:pPr>
            <a:r>
              <a:rPr lang="en-US" sz="1133" b="1" dirty="0">
                <a:solidFill>
                  <a:srgbClr val="000000"/>
                </a:solidFill>
                <a:latin typeface="Canva Sans Bold"/>
              </a:rPr>
              <a:t>A</a:t>
            </a:r>
          </a:p>
          <a:p>
            <a:pPr algn="ctr">
              <a:lnSpc>
                <a:spcPts val="1495"/>
              </a:lnSpc>
            </a:pPr>
            <a:r>
              <a:rPr lang="en-US" sz="1133" b="1" dirty="0">
                <a:solidFill>
                  <a:srgbClr val="000000"/>
                </a:solidFill>
                <a:latin typeface="Canva Sans Bold"/>
              </a:rPr>
              <a:t>L</a:t>
            </a:r>
          </a:p>
        </p:txBody>
      </p:sp>
      <p:sp>
        <p:nvSpPr>
          <p:cNvPr id="28" name="TextBox 28"/>
          <p:cNvSpPr txBox="1"/>
          <p:nvPr/>
        </p:nvSpPr>
        <p:spPr>
          <a:xfrm>
            <a:off x="7260194" y="5235591"/>
            <a:ext cx="72496" cy="1139158"/>
          </a:xfrm>
          <a:prstGeom prst="rect">
            <a:avLst/>
          </a:prstGeom>
        </p:spPr>
        <p:txBody>
          <a:bodyPr lIns="0" tIns="0" rIns="0" bIns="0" rtlCol="0" anchor="t">
            <a:spAutoFit/>
          </a:bodyPr>
          <a:lstStyle/>
          <a:p>
            <a:pPr algn="ctr">
              <a:lnSpc>
                <a:spcPts val="1495"/>
              </a:lnSpc>
            </a:pPr>
            <a:r>
              <a:rPr lang="en-US" sz="1133" dirty="0">
                <a:solidFill>
                  <a:srgbClr val="000000"/>
                </a:solidFill>
                <a:latin typeface="Canva Sans Bold"/>
              </a:rPr>
              <a:t>S</a:t>
            </a:r>
            <a:endParaRPr lang="en-US" sz="1133" b="1" dirty="0">
              <a:solidFill>
                <a:srgbClr val="000000"/>
              </a:solidFill>
              <a:latin typeface="Canva Sans Bold"/>
            </a:endParaRPr>
          </a:p>
          <a:p>
            <a:pPr algn="ctr">
              <a:lnSpc>
                <a:spcPts val="1495"/>
              </a:lnSpc>
            </a:pPr>
            <a:r>
              <a:rPr lang="en-US" sz="1133" b="1" dirty="0">
                <a:solidFill>
                  <a:srgbClr val="000000"/>
                </a:solidFill>
                <a:latin typeface="Canva Sans Bold"/>
              </a:rPr>
              <a:t>E</a:t>
            </a:r>
          </a:p>
          <a:p>
            <a:pPr algn="ctr">
              <a:lnSpc>
                <a:spcPts val="1495"/>
              </a:lnSpc>
            </a:pPr>
            <a:r>
              <a:rPr lang="en-US" sz="1133" b="1" dirty="0">
                <a:solidFill>
                  <a:srgbClr val="000000"/>
                </a:solidFill>
                <a:latin typeface="Canva Sans Bold"/>
              </a:rPr>
              <a:t>C</a:t>
            </a:r>
          </a:p>
          <a:p>
            <a:pPr algn="ctr">
              <a:lnSpc>
                <a:spcPts val="1495"/>
              </a:lnSpc>
            </a:pPr>
            <a:r>
              <a:rPr lang="en-US" sz="1133" b="1" dirty="0">
                <a:solidFill>
                  <a:srgbClr val="000000"/>
                </a:solidFill>
                <a:latin typeface="Canva Sans Bold"/>
              </a:rPr>
              <a:t>T</a:t>
            </a:r>
          </a:p>
          <a:p>
            <a:pPr algn="ctr">
              <a:lnSpc>
                <a:spcPts val="1495"/>
              </a:lnSpc>
            </a:pPr>
            <a:r>
              <a:rPr lang="en-US" sz="1133" b="1" dirty="0">
                <a:solidFill>
                  <a:srgbClr val="000000"/>
                </a:solidFill>
                <a:latin typeface="Canva Sans Bold"/>
              </a:rPr>
              <a:t>O</a:t>
            </a:r>
          </a:p>
          <a:p>
            <a:pPr algn="ctr">
              <a:lnSpc>
                <a:spcPts val="1495"/>
              </a:lnSpc>
            </a:pPr>
            <a:r>
              <a:rPr lang="en-US" sz="1133" b="1" dirty="0">
                <a:solidFill>
                  <a:srgbClr val="000000"/>
                </a:solidFill>
                <a:latin typeface="Canva Sans Bold"/>
              </a:rPr>
              <a:t>R</a:t>
            </a:r>
          </a:p>
        </p:txBody>
      </p:sp>
      <p:sp>
        <p:nvSpPr>
          <p:cNvPr id="29" name="TextBox 29"/>
          <p:cNvSpPr txBox="1"/>
          <p:nvPr/>
        </p:nvSpPr>
        <p:spPr>
          <a:xfrm>
            <a:off x="547281" y="6423513"/>
            <a:ext cx="3150465" cy="233525"/>
          </a:xfrm>
          <a:prstGeom prst="rect">
            <a:avLst/>
          </a:prstGeom>
        </p:spPr>
        <p:txBody>
          <a:bodyPr lIns="0" tIns="0" rIns="0" bIns="0" rtlCol="0" anchor="t">
            <a:spAutoFit/>
          </a:bodyPr>
          <a:lstStyle/>
          <a:p>
            <a:pPr>
              <a:lnSpc>
                <a:spcPts val="1975"/>
              </a:lnSpc>
            </a:pPr>
            <a:r>
              <a:rPr lang="en-US" sz="1411" spc="1">
                <a:solidFill>
                  <a:srgbClr val="965E14"/>
                </a:solidFill>
                <a:latin typeface="Inter 2"/>
              </a:rPr>
              <a:t>LEARN     SERVE    GROW</a:t>
            </a:r>
          </a:p>
        </p:txBody>
      </p:sp>
      <p:sp>
        <p:nvSpPr>
          <p:cNvPr id="30" name="TextBox 30"/>
          <p:cNvSpPr txBox="1"/>
          <p:nvPr/>
        </p:nvSpPr>
        <p:spPr>
          <a:xfrm>
            <a:off x="6402623" y="36301"/>
            <a:ext cx="4801583" cy="329386"/>
          </a:xfrm>
          <a:prstGeom prst="rect">
            <a:avLst/>
          </a:prstGeom>
        </p:spPr>
        <p:txBody>
          <a:bodyPr lIns="0" tIns="0" rIns="0" bIns="0" rtlCol="0" anchor="t">
            <a:spAutoFit/>
          </a:bodyPr>
          <a:lstStyle/>
          <a:p>
            <a:pPr algn="ctr">
              <a:lnSpc>
                <a:spcPts val="3031"/>
              </a:lnSpc>
            </a:pPr>
            <a:r>
              <a:rPr lang="en-US" sz="1400">
                <a:solidFill>
                  <a:srgbClr val="FFFFFF"/>
                </a:solidFill>
                <a:latin typeface="Arimo Bold"/>
              </a:rPr>
              <a:t>we must tackle the task in three parts :</a:t>
            </a:r>
          </a:p>
        </p:txBody>
      </p:sp>
      <p:sp>
        <p:nvSpPr>
          <p:cNvPr id="31" name="TextBox 31"/>
          <p:cNvSpPr txBox="1"/>
          <p:nvPr/>
        </p:nvSpPr>
        <p:spPr>
          <a:xfrm>
            <a:off x="148038" y="1551441"/>
            <a:ext cx="5067511" cy="346954"/>
          </a:xfrm>
          <a:prstGeom prst="rect">
            <a:avLst/>
          </a:prstGeom>
        </p:spPr>
        <p:txBody>
          <a:bodyPr lIns="0" tIns="0" rIns="0" bIns="0" rtlCol="0" anchor="t">
            <a:spAutoFit/>
          </a:bodyPr>
          <a:lstStyle/>
          <a:p>
            <a:pPr algn="ctr">
              <a:lnSpc>
                <a:spcPts val="3031"/>
              </a:lnSpc>
            </a:pPr>
            <a:r>
              <a:rPr lang="en-US" sz="2000" spc="931" dirty="0">
                <a:solidFill>
                  <a:srgbClr val="000000"/>
                </a:solidFill>
                <a:latin typeface="Arimo Bold"/>
              </a:rPr>
              <a:t>IS INSTRUCTUVE</a:t>
            </a:r>
          </a:p>
        </p:txBody>
      </p:sp>
      <p:pic>
        <p:nvPicPr>
          <p:cNvPr id="2" name="Picture 1" descr="A picture containing text&#10;&#10;Description automatically generated">
            <a:extLst>
              <a:ext uri="{FF2B5EF4-FFF2-40B4-BE49-F238E27FC236}">
                <a16:creationId xmlns:a16="http://schemas.microsoft.com/office/drawing/2014/main" id="{44B7EE86-4532-025E-E95A-D30D4E020A1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1975112"/>
            <a:ext cx="5026909" cy="4029377"/>
          </a:xfrm>
          <a:prstGeom prst="rect">
            <a:avLst/>
          </a:prstGeom>
        </p:spPr>
      </p:pic>
    </p:spTree>
    <p:extLst>
      <p:ext uri="{BB962C8B-B14F-4D97-AF65-F5344CB8AC3E}">
        <p14:creationId xmlns:p14="http://schemas.microsoft.com/office/powerpoint/2010/main" val="1790693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BEF3A67-7126-69F1-F595-C01CB4872B98}"/>
              </a:ext>
            </a:extLst>
          </p:cNvPr>
          <p:cNvPicPr>
            <a:picLocks noChangeAspect="1"/>
          </p:cNvPicPr>
          <p:nvPr/>
        </p:nvPicPr>
        <p:blipFill rotWithShape="1">
          <a:blip r:embed="rId2"/>
          <a:srcRect t="32713"/>
          <a:stretch/>
        </p:blipFill>
        <p:spPr>
          <a:xfrm>
            <a:off x="812801" y="549542"/>
            <a:ext cx="9638123" cy="1872990"/>
          </a:xfrm>
          <a:prstGeom prst="rect">
            <a:avLst/>
          </a:prstGeom>
        </p:spPr>
      </p:pic>
      <p:pic>
        <p:nvPicPr>
          <p:cNvPr id="19" name="Picture 18">
            <a:extLst>
              <a:ext uri="{FF2B5EF4-FFF2-40B4-BE49-F238E27FC236}">
                <a16:creationId xmlns:a16="http://schemas.microsoft.com/office/drawing/2014/main" id="{FF077C94-20D1-C68F-26F5-CABE8886BDAB}"/>
              </a:ext>
            </a:extLst>
          </p:cNvPr>
          <p:cNvPicPr>
            <a:picLocks noChangeAspect="1"/>
          </p:cNvPicPr>
          <p:nvPr/>
        </p:nvPicPr>
        <p:blipFill>
          <a:blip r:embed="rId3"/>
          <a:stretch>
            <a:fillRect/>
          </a:stretch>
        </p:blipFill>
        <p:spPr>
          <a:xfrm>
            <a:off x="539512" y="2986004"/>
            <a:ext cx="5272710" cy="640998"/>
          </a:xfrm>
          <a:prstGeom prst="rect">
            <a:avLst/>
          </a:prstGeom>
        </p:spPr>
      </p:pic>
      <p:pic>
        <p:nvPicPr>
          <p:cNvPr id="21" name="Picture 20">
            <a:extLst>
              <a:ext uri="{FF2B5EF4-FFF2-40B4-BE49-F238E27FC236}">
                <a16:creationId xmlns:a16="http://schemas.microsoft.com/office/drawing/2014/main" id="{D6C1D08E-D966-071E-E3F1-DE871AB193F5}"/>
              </a:ext>
            </a:extLst>
          </p:cNvPr>
          <p:cNvPicPr>
            <a:picLocks noChangeAspect="1"/>
          </p:cNvPicPr>
          <p:nvPr/>
        </p:nvPicPr>
        <p:blipFill>
          <a:blip r:embed="rId4"/>
          <a:stretch>
            <a:fillRect/>
          </a:stretch>
        </p:blipFill>
        <p:spPr>
          <a:xfrm>
            <a:off x="6624395" y="2386089"/>
            <a:ext cx="5272709" cy="1240913"/>
          </a:xfrm>
          <a:prstGeom prst="rect">
            <a:avLst/>
          </a:prstGeom>
        </p:spPr>
      </p:pic>
      <p:pic>
        <p:nvPicPr>
          <p:cNvPr id="23" name="Picture 22">
            <a:extLst>
              <a:ext uri="{FF2B5EF4-FFF2-40B4-BE49-F238E27FC236}">
                <a16:creationId xmlns:a16="http://schemas.microsoft.com/office/drawing/2014/main" id="{96A9B45E-8268-7257-3CF9-E07410EEB41E}"/>
              </a:ext>
            </a:extLst>
          </p:cNvPr>
          <p:cNvPicPr>
            <a:picLocks noChangeAspect="1"/>
          </p:cNvPicPr>
          <p:nvPr/>
        </p:nvPicPr>
        <p:blipFill>
          <a:blip r:embed="rId5"/>
          <a:stretch>
            <a:fillRect/>
          </a:stretch>
        </p:blipFill>
        <p:spPr>
          <a:xfrm>
            <a:off x="539511" y="5708615"/>
            <a:ext cx="5092351" cy="1079759"/>
          </a:xfrm>
          <a:prstGeom prst="rect">
            <a:avLst/>
          </a:prstGeom>
        </p:spPr>
      </p:pic>
      <p:pic>
        <p:nvPicPr>
          <p:cNvPr id="25" name="Picture 24">
            <a:extLst>
              <a:ext uri="{FF2B5EF4-FFF2-40B4-BE49-F238E27FC236}">
                <a16:creationId xmlns:a16="http://schemas.microsoft.com/office/drawing/2014/main" id="{A37F3F56-F41D-8BEA-C504-B96D541E414E}"/>
              </a:ext>
            </a:extLst>
          </p:cNvPr>
          <p:cNvPicPr>
            <a:picLocks noChangeAspect="1"/>
          </p:cNvPicPr>
          <p:nvPr/>
        </p:nvPicPr>
        <p:blipFill>
          <a:blip r:embed="rId6"/>
          <a:stretch>
            <a:fillRect/>
          </a:stretch>
        </p:blipFill>
        <p:spPr>
          <a:xfrm>
            <a:off x="6096001" y="5459268"/>
            <a:ext cx="5663088" cy="1310226"/>
          </a:xfrm>
          <a:prstGeom prst="rect">
            <a:avLst/>
          </a:prstGeom>
        </p:spPr>
      </p:pic>
      <p:pic>
        <p:nvPicPr>
          <p:cNvPr id="29" name="Picture 28">
            <a:extLst>
              <a:ext uri="{FF2B5EF4-FFF2-40B4-BE49-F238E27FC236}">
                <a16:creationId xmlns:a16="http://schemas.microsoft.com/office/drawing/2014/main" id="{3404B112-B53A-4003-F423-9E0BBDBC4A41}"/>
              </a:ext>
            </a:extLst>
          </p:cNvPr>
          <p:cNvPicPr>
            <a:picLocks noChangeAspect="1"/>
          </p:cNvPicPr>
          <p:nvPr/>
        </p:nvPicPr>
        <p:blipFill>
          <a:blip r:embed="rId7"/>
          <a:stretch>
            <a:fillRect/>
          </a:stretch>
        </p:blipFill>
        <p:spPr>
          <a:xfrm>
            <a:off x="539511" y="2574424"/>
            <a:ext cx="3239873" cy="451373"/>
          </a:xfrm>
          <a:prstGeom prst="rect">
            <a:avLst/>
          </a:prstGeom>
        </p:spPr>
      </p:pic>
      <p:sp>
        <p:nvSpPr>
          <p:cNvPr id="31" name="Rectangle: Rounded Corners 30">
            <a:extLst>
              <a:ext uri="{FF2B5EF4-FFF2-40B4-BE49-F238E27FC236}">
                <a16:creationId xmlns:a16="http://schemas.microsoft.com/office/drawing/2014/main" id="{4A14B8D5-244D-40DD-EEA9-3F0AE5ECC479}"/>
              </a:ext>
            </a:extLst>
          </p:cNvPr>
          <p:cNvSpPr/>
          <p:nvPr/>
        </p:nvSpPr>
        <p:spPr>
          <a:xfrm>
            <a:off x="812802" y="461192"/>
            <a:ext cx="8341710" cy="715669"/>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2" name="Rectangle: Rounded Corners 31">
            <a:extLst>
              <a:ext uri="{FF2B5EF4-FFF2-40B4-BE49-F238E27FC236}">
                <a16:creationId xmlns:a16="http://schemas.microsoft.com/office/drawing/2014/main" id="{F52C6FDA-59B7-F74D-B8B3-D2DBE10DB020}"/>
              </a:ext>
            </a:extLst>
          </p:cNvPr>
          <p:cNvSpPr/>
          <p:nvPr/>
        </p:nvSpPr>
        <p:spPr>
          <a:xfrm>
            <a:off x="433156" y="2484425"/>
            <a:ext cx="5662844" cy="1142576"/>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3" name="Rectangle: Rounded Corners 32">
            <a:extLst>
              <a:ext uri="{FF2B5EF4-FFF2-40B4-BE49-F238E27FC236}">
                <a16:creationId xmlns:a16="http://schemas.microsoft.com/office/drawing/2014/main" id="{F00C8953-67B3-541E-B317-DC6C8E141696}"/>
              </a:ext>
            </a:extLst>
          </p:cNvPr>
          <p:cNvSpPr/>
          <p:nvPr/>
        </p:nvSpPr>
        <p:spPr>
          <a:xfrm>
            <a:off x="6842235" y="2349023"/>
            <a:ext cx="5158259" cy="1372219"/>
          </a:xfrm>
          <a:prstGeom prst="roundRect">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5" name="Rectangle: Rounded Corners 34">
            <a:extLst>
              <a:ext uri="{FF2B5EF4-FFF2-40B4-BE49-F238E27FC236}">
                <a16:creationId xmlns:a16="http://schemas.microsoft.com/office/drawing/2014/main" id="{435F5823-5169-7DAF-BCFA-FDAA8C8298F4}"/>
              </a:ext>
            </a:extLst>
          </p:cNvPr>
          <p:cNvSpPr/>
          <p:nvPr/>
        </p:nvSpPr>
        <p:spPr>
          <a:xfrm>
            <a:off x="5948856" y="5422812"/>
            <a:ext cx="6064469" cy="1346683"/>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7" name="Rectangle: Rounded Corners 36">
            <a:extLst>
              <a:ext uri="{FF2B5EF4-FFF2-40B4-BE49-F238E27FC236}">
                <a16:creationId xmlns:a16="http://schemas.microsoft.com/office/drawing/2014/main" id="{EECAEB27-AD99-96A0-BB77-A15E60A04023}"/>
              </a:ext>
            </a:extLst>
          </p:cNvPr>
          <p:cNvSpPr/>
          <p:nvPr/>
        </p:nvSpPr>
        <p:spPr>
          <a:xfrm>
            <a:off x="539510" y="5488172"/>
            <a:ext cx="5154252" cy="1310225"/>
          </a:xfrm>
          <a:prstGeom prst="round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2" name="Group 3">
            <a:extLst>
              <a:ext uri="{FF2B5EF4-FFF2-40B4-BE49-F238E27FC236}">
                <a16:creationId xmlns:a16="http://schemas.microsoft.com/office/drawing/2014/main" id="{3B3E5DF6-B897-6E2A-2D02-5908780936DC}"/>
              </a:ext>
            </a:extLst>
          </p:cNvPr>
          <p:cNvGrpSpPr/>
          <p:nvPr/>
        </p:nvGrpSpPr>
        <p:grpSpPr>
          <a:xfrm rot="1337226">
            <a:off x="-3357119" y="-3452867"/>
            <a:ext cx="3897410" cy="6684757"/>
            <a:chOff x="0" y="0"/>
            <a:chExt cx="3235694" cy="5549795"/>
          </a:xfrm>
        </p:grpSpPr>
        <p:sp>
          <p:nvSpPr>
            <p:cNvPr id="3" name="Freeform 4">
              <a:extLst>
                <a:ext uri="{FF2B5EF4-FFF2-40B4-BE49-F238E27FC236}">
                  <a16:creationId xmlns:a16="http://schemas.microsoft.com/office/drawing/2014/main" id="{C93851FF-BFD3-BF22-E95D-E4C7C1F72127}"/>
                </a:ext>
              </a:extLst>
            </p:cNvPr>
            <p:cNvSpPr/>
            <p:nvPr/>
          </p:nvSpPr>
          <p:spPr>
            <a:xfrm>
              <a:off x="0" y="0"/>
              <a:ext cx="3235694" cy="5549795"/>
            </a:xfrm>
            <a:custGeom>
              <a:avLst/>
              <a:gdLst/>
              <a:ahLst/>
              <a:cxnLst/>
              <a:rect l="l" t="t" r="r" b="b"/>
              <a:pathLst>
                <a:path w="3235694" h="5549795">
                  <a:moveTo>
                    <a:pt x="0" y="0"/>
                  </a:moveTo>
                  <a:lnTo>
                    <a:pt x="3235694" y="0"/>
                  </a:lnTo>
                  <a:lnTo>
                    <a:pt x="3235694" y="5549795"/>
                  </a:lnTo>
                  <a:lnTo>
                    <a:pt x="0" y="5549795"/>
                  </a:lnTo>
                  <a:close/>
                </a:path>
              </a:pathLst>
            </a:custGeom>
            <a:solidFill>
              <a:srgbClr val="9B6B38"/>
            </a:solidFill>
          </p:spPr>
          <p:txBody>
            <a:bodyPr/>
            <a:lstStyle/>
            <a:p>
              <a:endParaRPr lang="en-ZA"/>
            </a:p>
          </p:txBody>
        </p:sp>
        <p:sp>
          <p:nvSpPr>
            <p:cNvPr id="4" name="TextBox 5">
              <a:extLst>
                <a:ext uri="{FF2B5EF4-FFF2-40B4-BE49-F238E27FC236}">
                  <a16:creationId xmlns:a16="http://schemas.microsoft.com/office/drawing/2014/main" id="{BDE3C298-CC9F-739C-828B-32F5F5676D00}"/>
                </a:ext>
              </a:extLst>
            </p:cNvPr>
            <p:cNvSpPr txBox="1"/>
            <p:nvPr/>
          </p:nvSpPr>
          <p:spPr>
            <a:xfrm>
              <a:off x="0" y="-57150"/>
              <a:ext cx="812800" cy="869950"/>
            </a:xfrm>
            <a:prstGeom prst="rect">
              <a:avLst/>
            </a:prstGeom>
          </p:spPr>
          <p:txBody>
            <a:bodyPr lIns="33867" tIns="33867" rIns="33867" bIns="33867" rtlCol="0" anchor="ctr"/>
            <a:lstStyle/>
            <a:p>
              <a:pPr algn="ctr">
                <a:lnSpc>
                  <a:spcPts val="1773"/>
                </a:lnSpc>
              </a:pPr>
              <a:endParaRPr sz="1200"/>
            </a:p>
          </p:txBody>
        </p:sp>
      </p:grpSp>
      <p:sp>
        <p:nvSpPr>
          <p:cNvPr id="5" name="Freeform 6">
            <a:extLst>
              <a:ext uri="{FF2B5EF4-FFF2-40B4-BE49-F238E27FC236}">
                <a16:creationId xmlns:a16="http://schemas.microsoft.com/office/drawing/2014/main" id="{3F73ABE0-DC3E-1B67-55A1-B0929A141E53}"/>
              </a:ext>
            </a:extLst>
          </p:cNvPr>
          <p:cNvSpPr/>
          <p:nvPr/>
        </p:nvSpPr>
        <p:spPr>
          <a:xfrm rot="5129462" flipH="1" flipV="1">
            <a:off x="-3490715" y="1881674"/>
            <a:ext cx="5411152" cy="3381970"/>
          </a:xfrm>
          <a:custGeom>
            <a:avLst/>
            <a:gdLst/>
            <a:ahLst/>
            <a:cxnLst/>
            <a:rect l="l" t="t" r="r" b="b"/>
            <a:pathLst>
              <a:path w="8116728" h="5072955">
                <a:moveTo>
                  <a:pt x="8116728" y="5072955"/>
                </a:moveTo>
                <a:lnTo>
                  <a:pt x="0" y="5072955"/>
                </a:lnTo>
                <a:lnTo>
                  <a:pt x="0" y="0"/>
                </a:lnTo>
                <a:lnTo>
                  <a:pt x="8116728" y="0"/>
                </a:lnTo>
                <a:lnTo>
                  <a:pt x="8116728" y="5072955"/>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ZA"/>
          </a:p>
        </p:txBody>
      </p:sp>
      <p:pic>
        <p:nvPicPr>
          <p:cNvPr id="7" name="Picture 6">
            <a:extLst>
              <a:ext uri="{FF2B5EF4-FFF2-40B4-BE49-F238E27FC236}">
                <a16:creationId xmlns:a16="http://schemas.microsoft.com/office/drawing/2014/main" id="{EA1E3B9B-951B-EC09-EBED-D2F24F209C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3957" y="4343766"/>
            <a:ext cx="11173961" cy="1033507"/>
          </a:xfrm>
          <a:prstGeom prst="rect">
            <a:avLst/>
          </a:prstGeom>
        </p:spPr>
      </p:pic>
      <p:pic>
        <p:nvPicPr>
          <p:cNvPr id="8" name="Picture 7">
            <a:extLst>
              <a:ext uri="{FF2B5EF4-FFF2-40B4-BE49-F238E27FC236}">
                <a16:creationId xmlns:a16="http://schemas.microsoft.com/office/drawing/2014/main" id="{3D25ECED-C4BC-0729-7A11-E8440BB8D4AB}"/>
              </a:ext>
            </a:extLst>
          </p:cNvPr>
          <p:cNvPicPr>
            <a:picLocks noChangeAspect="1"/>
          </p:cNvPicPr>
          <p:nvPr/>
        </p:nvPicPr>
        <p:blipFill>
          <a:blip r:embed="rId11"/>
          <a:stretch>
            <a:fillRect/>
          </a:stretch>
        </p:blipFill>
        <p:spPr>
          <a:xfrm>
            <a:off x="985653" y="3849270"/>
            <a:ext cx="10911451" cy="603264"/>
          </a:xfrm>
          <a:prstGeom prst="rect">
            <a:avLst/>
          </a:prstGeom>
        </p:spPr>
      </p:pic>
      <p:sp>
        <p:nvSpPr>
          <p:cNvPr id="9" name="Rectangle 8">
            <a:extLst>
              <a:ext uri="{FF2B5EF4-FFF2-40B4-BE49-F238E27FC236}">
                <a16:creationId xmlns:a16="http://schemas.microsoft.com/office/drawing/2014/main" id="{56842770-E1CE-63F4-BF72-15EE058DF752}"/>
              </a:ext>
            </a:extLst>
          </p:cNvPr>
          <p:cNvSpPr/>
          <p:nvPr/>
        </p:nvSpPr>
        <p:spPr>
          <a:xfrm>
            <a:off x="539511" y="3849269"/>
            <a:ext cx="11568407" cy="146374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784297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51588A-6660-E44E-CD12-BCA95C2FE364}"/>
              </a:ext>
            </a:extLst>
          </p:cNvPr>
          <p:cNvSpPr>
            <a:spLocks noGrp="1"/>
          </p:cNvSpPr>
          <p:nvPr>
            <p:ph type="title"/>
          </p:nvPr>
        </p:nvSpPr>
        <p:spPr>
          <a:xfrm>
            <a:off x="284139" y="66546"/>
            <a:ext cx="11806261" cy="910782"/>
          </a:xfrm>
        </p:spPr>
        <p:txBody>
          <a:bodyPr>
            <a:noAutofit/>
          </a:bodyPr>
          <a:lstStyle/>
          <a:p>
            <a:pPr marL="457200" lvl="1" algn="ctr" rtl="0" fontAlgn="base">
              <a:lnSpc>
                <a:spcPct val="9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ZA" sz="2300" b="1" kern="1200" dirty="0">
                <a:solidFill>
                  <a:srgbClr val="000000"/>
                </a:solidFill>
                <a:latin typeface="Verdana"/>
                <a:ea typeface="+mj-ea"/>
                <a:cs typeface="+mn-cs"/>
              </a:rPr>
              <a:t>When we ask graduates even those working for public sector on why they are not registered with Regulatory Councils ? </a:t>
            </a:r>
          </a:p>
        </p:txBody>
      </p:sp>
      <p:sp>
        <p:nvSpPr>
          <p:cNvPr id="6" name="Content Placeholder 3">
            <a:extLst>
              <a:ext uri="{FF2B5EF4-FFF2-40B4-BE49-F238E27FC236}">
                <a16:creationId xmlns:a16="http://schemas.microsoft.com/office/drawing/2014/main" id="{77EC311E-FF94-4639-874E-92D7A1E61381}"/>
              </a:ext>
            </a:extLst>
          </p:cNvPr>
          <p:cNvSpPr>
            <a:spLocks noGrp="1"/>
          </p:cNvSpPr>
          <p:nvPr>
            <p:ph idx="1"/>
          </p:nvPr>
        </p:nvSpPr>
        <p:spPr>
          <a:xfrm>
            <a:off x="4016086" y="1149972"/>
            <a:ext cx="3603171" cy="802274"/>
          </a:xfrm>
        </p:spPr>
        <p:txBody>
          <a:bodyPr>
            <a:normAutofit fontScale="77500" lnSpcReduction="20000"/>
          </a:bodyPr>
          <a:lstStyle/>
          <a:p>
            <a:pPr marL="0" indent="0" algn="ctr">
              <a:buNone/>
            </a:pPr>
            <a:r>
              <a:rPr lang="en-ZA" sz="4000" b="1" dirty="0">
                <a:solidFill>
                  <a:srgbClr val="002060"/>
                </a:solidFill>
              </a:rPr>
              <a:t>Gate keeping in professional bodies  </a:t>
            </a:r>
            <a:endParaRPr lang="en-ZA" sz="3200" b="1" dirty="0">
              <a:solidFill>
                <a:srgbClr val="002060"/>
              </a:solidFill>
            </a:endParaRPr>
          </a:p>
          <a:p>
            <a:endParaRPr lang="en-ZA" dirty="0"/>
          </a:p>
        </p:txBody>
      </p:sp>
      <p:sp>
        <p:nvSpPr>
          <p:cNvPr id="8" name="Content Placeholder 3">
            <a:extLst>
              <a:ext uri="{FF2B5EF4-FFF2-40B4-BE49-F238E27FC236}">
                <a16:creationId xmlns:a16="http://schemas.microsoft.com/office/drawing/2014/main" id="{C86B8210-10E9-42AF-A37C-B9CF5B33D213}"/>
              </a:ext>
            </a:extLst>
          </p:cNvPr>
          <p:cNvSpPr txBox="1">
            <a:spLocks/>
          </p:cNvSpPr>
          <p:nvPr/>
        </p:nvSpPr>
        <p:spPr>
          <a:xfrm>
            <a:off x="4956212" y="1906930"/>
            <a:ext cx="3603171" cy="8022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sz="4400" dirty="0"/>
              <a:t>Corruption </a:t>
            </a:r>
            <a:endParaRPr lang="en-ZA" sz="3600" dirty="0"/>
          </a:p>
          <a:p>
            <a:endParaRPr lang="en-ZA" dirty="0"/>
          </a:p>
        </p:txBody>
      </p:sp>
      <p:sp>
        <p:nvSpPr>
          <p:cNvPr id="9" name="Content Placeholder 3">
            <a:extLst>
              <a:ext uri="{FF2B5EF4-FFF2-40B4-BE49-F238E27FC236}">
                <a16:creationId xmlns:a16="http://schemas.microsoft.com/office/drawing/2014/main" id="{E2A99E6F-F908-40DC-99CB-032A24B3DAEF}"/>
              </a:ext>
            </a:extLst>
          </p:cNvPr>
          <p:cNvSpPr txBox="1">
            <a:spLocks/>
          </p:cNvSpPr>
          <p:nvPr/>
        </p:nvSpPr>
        <p:spPr>
          <a:xfrm>
            <a:off x="932583" y="1914566"/>
            <a:ext cx="3603171" cy="80227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sz="4000" b="1" dirty="0">
                <a:solidFill>
                  <a:srgbClr val="C00000"/>
                </a:solidFill>
              </a:rPr>
              <a:t>Lack of standardisation of Candidacy programmes</a:t>
            </a:r>
            <a:endParaRPr lang="en-ZA" b="1" dirty="0">
              <a:solidFill>
                <a:srgbClr val="C00000"/>
              </a:solidFill>
            </a:endParaRPr>
          </a:p>
        </p:txBody>
      </p:sp>
      <p:sp>
        <p:nvSpPr>
          <p:cNvPr id="10" name="Content Placeholder 3">
            <a:extLst>
              <a:ext uri="{FF2B5EF4-FFF2-40B4-BE49-F238E27FC236}">
                <a16:creationId xmlns:a16="http://schemas.microsoft.com/office/drawing/2014/main" id="{E650E851-0C1D-4CB8-A5B1-775B714FF8C5}"/>
              </a:ext>
            </a:extLst>
          </p:cNvPr>
          <p:cNvSpPr txBox="1">
            <a:spLocks/>
          </p:cNvSpPr>
          <p:nvPr/>
        </p:nvSpPr>
        <p:spPr>
          <a:xfrm>
            <a:off x="7619257" y="3086116"/>
            <a:ext cx="3603171" cy="80227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sz="4000" dirty="0">
                <a:solidFill>
                  <a:schemeClr val="accent2">
                    <a:lumMod val="50000"/>
                  </a:schemeClr>
                </a:solidFill>
              </a:rPr>
              <a:t>Lack of structured mentorship </a:t>
            </a:r>
            <a:endParaRPr lang="en-ZA" dirty="0"/>
          </a:p>
        </p:txBody>
      </p:sp>
      <p:sp>
        <p:nvSpPr>
          <p:cNvPr id="11" name="Content Placeholder 3">
            <a:extLst>
              <a:ext uri="{FF2B5EF4-FFF2-40B4-BE49-F238E27FC236}">
                <a16:creationId xmlns:a16="http://schemas.microsoft.com/office/drawing/2014/main" id="{7A77AA86-8D12-4BDC-9157-7FEBF1D297F6}"/>
              </a:ext>
            </a:extLst>
          </p:cNvPr>
          <p:cNvSpPr txBox="1">
            <a:spLocks/>
          </p:cNvSpPr>
          <p:nvPr/>
        </p:nvSpPr>
        <p:spPr>
          <a:xfrm>
            <a:off x="8281552" y="2031722"/>
            <a:ext cx="3603170" cy="80227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b="1" dirty="0">
                <a:solidFill>
                  <a:srgbClr val="00B0F0"/>
                </a:solidFill>
              </a:rPr>
              <a:t>No incentives for being professionally registered  </a:t>
            </a:r>
            <a:endParaRPr lang="en-ZA" sz="1800" b="1" dirty="0">
              <a:solidFill>
                <a:srgbClr val="00B0F0"/>
              </a:solidFill>
            </a:endParaRPr>
          </a:p>
        </p:txBody>
      </p:sp>
      <p:sp>
        <p:nvSpPr>
          <p:cNvPr id="12" name="Content Placeholder 3">
            <a:extLst>
              <a:ext uri="{FF2B5EF4-FFF2-40B4-BE49-F238E27FC236}">
                <a16:creationId xmlns:a16="http://schemas.microsoft.com/office/drawing/2014/main" id="{ACB8713F-DFF4-44A9-8B5B-B4A219FDE26A}"/>
              </a:ext>
            </a:extLst>
          </p:cNvPr>
          <p:cNvSpPr txBox="1">
            <a:spLocks/>
          </p:cNvSpPr>
          <p:nvPr/>
        </p:nvSpPr>
        <p:spPr>
          <a:xfrm>
            <a:off x="-170714" y="2617812"/>
            <a:ext cx="3603171" cy="8022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sz="2000" b="1" dirty="0">
                <a:solidFill>
                  <a:schemeClr val="accent2">
                    <a:lumMod val="50000"/>
                  </a:schemeClr>
                </a:solidFill>
              </a:rPr>
              <a:t>Anyone can masquerade built environment specialist </a:t>
            </a:r>
            <a:endParaRPr lang="en-ZA" sz="1400" b="1" dirty="0"/>
          </a:p>
        </p:txBody>
      </p:sp>
      <p:sp>
        <p:nvSpPr>
          <p:cNvPr id="13" name="Content Placeholder 3">
            <a:extLst>
              <a:ext uri="{FF2B5EF4-FFF2-40B4-BE49-F238E27FC236}">
                <a16:creationId xmlns:a16="http://schemas.microsoft.com/office/drawing/2014/main" id="{5DA74124-C2E5-4C6C-8AB7-410455481F5D}"/>
              </a:ext>
            </a:extLst>
          </p:cNvPr>
          <p:cNvSpPr txBox="1">
            <a:spLocks/>
          </p:cNvSpPr>
          <p:nvPr/>
        </p:nvSpPr>
        <p:spPr>
          <a:xfrm>
            <a:off x="4262251" y="3545166"/>
            <a:ext cx="3603171" cy="80227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sz="2000" b="1" dirty="0">
                <a:solidFill>
                  <a:srgbClr val="7030A0"/>
                </a:solidFill>
              </a:rPr>
              <a:t>Professional bodies are administered people who not possess built  environment sector specialists </a:t>
            </a:r>
            <a:endParaRPr lang="en-ZA" sz="1400" dirty="0">
              <a:solidFill>
                <a:srgbClr val="7030A0"/>
              </a:solidFill>
            </a:endParaRPr>
          </a:p>
        </p:txBody>
      </p:sp>
      <p:sp>
        <p:nvSpPr>
          <p:cNvPr id="14" name="Content Placeholder 3">
            <a:extLst>
              <a:ext uri="{FF2B5EF4-FFF2-40B4-BE49-F238E27FC236}">
                <a16:creationId xmlns:a16="http://schemas.microsoft.com/office/drawing/2014/main" id="{5287D5A1-E51E-4725-875F-BF80D56D95E8}"/>
              </a:ext>
            </a:extLst>
          </p:cNvPr>
          <p:cNvSpPr txBox="1">
            <a:spLocks/>
          </p:cNvSpPr>
          <p:nvPr/>
        </p:nvSpPr>
        <p:spPr>
          <a:xfrm>
            <a:off x="4016086" y="5416603"/>
            <a:ext cx="3849337" cy="137323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b="1" dirty="0">
                <a:solidFill>
                  <a:schemeClr val="accent4">
                    <a:lumMod val="75000"/>
                  </a:schemeClr>
                </a:solidFill>
              </a:rPr>
              <a:t>None adherence to rules and regulations by professional  by public sector </a:t>
            </a:r>
            <a:endParaRPr lang="en-ZA" sz="1800" b="1" dirty="0">
              <a:solidFill>
                <a:schemeClr val="accent4">
                  <a:lumMod val="75000"/>
                </a:schemeClr>
              </a:solidFill>
            </a:endParaRPr>
          </a:p>
        </p:txBody>
      </p:sp>
      <p:sp>
        <p:nvSpPr>
          <p:cNvPr id="15" name="Content Placeholder 3">
            <a:extLst>
              <a:ext uri="{FF2B5EF4-FFF2-40B4-BE49-F238E27FC236}">
                <a16:creationId xmlns:a16="http://schemas.microsoft.com/office/drawing/2014/main" id="{5AC964A9-208F-47DB-84B7-15E1635F9E1B}"/>
              </a:ext>
            </a:extLst>
          </p:cNvPr>
          <p:cNvSpPr txBox="1">
            <a:spLocks/>
          </p:cNvSpPr>
          <p:nvPr/>
        </p:nvSpPr>
        <p:spPr>
          <a:xfrm>
            <a:off x="8796888" y="3864164"/>
            <a:ext cx="3603170" cy="80227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b="1" dirty="0">
                <a:solidFill>
                  <a:srgbClr val="FF0000"/>
                </a:solidFill>
              </a:rPr>
              <a:t>Lack of consequence management </a:t>
            </a:r>
            <a:endParaRPr lang="en-ZA" sz="1800" b="1" dirty="0">
              <a:solidFill>
                <a:srgbClr val="FF0000"/>
              </a:solidFill>
            </a:endParaRPr>
          </a:p>
        </p:txBody>
      </p:sp>
      <p:sp>
        <p:nvSpPr>
          <p:cNvPr id="16" name="Content Placeholder 3">
            <a:extLst>
              <a:ext uri="{FF2B5EF4-FFF2-40B4-BE49-F238E27FC236}">
                <a16:creationId xmlns:a16="http://schemas.microsoft.com/office/drawing/2014/main" id="{109FAA18-C8FD-4B99-9FF0-34F242F46A16}"/>
              </a:ext>
            </a:extLst>
          </p:cNvPr>
          <p:cNvSpPr txBox="1">
            <a:spLocks/>
          </p:cNvSpPr>
          <p:nvPr/>
        </p:nvSpPr>
        <p:spPr>
          <a:xfrm>
            <a:off x="646586" y="3431596"/>
            <a:ext cx="3603170" cy="80227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b="1" dirty="0">
                <a:solidFill>
                  <a:schemeClr val="accent6">
                    <a:lumMod val="75000"/>
                  </a:schemeClr>
                </a:solidFill>
              </a:rPr>
              <a:t>Outsourcing / Tenderisation of the state </a:t>
            </a:r>
            <a:endParaRPr lang="en-ZA" sz="1800" b="1" dirty="0">
              <a:solidFill>
                <a:schemeClr val="accent6">
                  <a:lumMod val="75000"/>
                </a:schemeClr>
              </a:solidFill>
            </a:endParaRPr>
          </a:p>
        </p:txBody>
      </p:sp>
      <p:sp>
        <p:nvSpPr>
          <p:cNvPr id="17" name="Content Placeholder 3">
            <a:extLst>
              <a:ext uri="{FF2B5EF4-FFF2-40B4-BE49-F238E27FC236}">
                <a16:creationId xmlns:a16="http://schemas.microsoft.com/office/drawing/2014/main" id="{39AE4C41-6EBA-4310-82E1-901693AC3936}"/>
              </a:ext>
            </a:extLst>
          </p:cNvPr>
          <p:cNvSpPr txBox="1">
            <a:spLocks/>
          </p:cNvSpPr>
          <p:nvPr/>
        </p:nvSpPr>
        <p:spPr>
          <a:xfrm>
            <a:off x="7619258" y="4750286"/>
            <a:ext cx="3603170" cy="80227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b="1" dirty="0">
                <a:solidFill>
                  <a:schemeClr val="accent1">
                    <a:lumMod val="75000"/>
                  </a:schemeClr>
                </a:solidFill>
              </a:rPr>
              <a:t>No reservation of built environment work </a:t>
            </a:r>
            <a:endParaRPr lang="en-ZA" sz="1800" b="1" dirty="0">
              <a:solidFill>
                <a:schemeClr val="accent1">
                  <a:lumMod val="75000"/>
                </a:schemeClr>
              </a:solidFill>
            </a:endParaRPr>
          </a:p>
        </p:txBody>
      </p:sp>
      <p:sp>
        <p:nvSpPr>
          <p:cNvPr id="18" name="Content Placeholder 3">
            <a:extLst>
              <a:ext uri="{FF2B5EF4-FFF2-40B4-BE49-F238E27FC236}">
                <a16:creationId xmlns:a16="http://schemas.microsoft.com/office/drawing/2014/main" id="{BADD6F55-423C-4E84-A8FE-7688B8A19657}"/>
              </a:ext>
            </a:extLst>
          </p:cNvPr>
          <p:cNvSpPr txBox="1">
            <a:spLocks/>
          </p:cNvSpPr>
          <p:nvPr/>
        </p:nvSpPr>
        <p:spPr>
          <a:xfrm>
            <a:off x="478718" y="4389362"/>
            <a:ext cx="3289465" cy="80227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sz="4400" dirty="0"/>
              <a:t>Lack of recognition </a:t>
            </a:r>
            <a:endParaRPr lang="en-ZA" dirty="0"/>
          </a:p>
        </p:txBody>
      </p:sp>
      <p:sp>
        <p:nvSpPr>
          <p:cNvPr id="19" name="Content Placeholder 3">
            <a:extLst>
              <a:ext uri="{FF2B5EF4-FFF2-40B4-BE49-F238E27FC236}">
                <a16:creationId xmlns:a16="http://schemas.microsoft.com/office/drawing/2014/main" id="{319653F4-75B2-4AF1-9A50-3EBFA90CEF03}"/>
              </a:ext>
            </a:extLst>
          </p:cNvPr>
          <p:cNvSpPr txBox="1">
            <a:spLocks/>
          </p:cNvSpPr>
          <p:nvPr/>
        </p:nvSpPr>
        <p:spPr>
          <a:xfrm>
            <a:off x="3760024" y="4613726"/>
            <a:ext cx="3603170" cy="80227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b="1" dirty="0">
                <a:solidFill>
                  <a:srgbClr val="FF0000"/>
                </a:solidFill>
              </a:rPr>
              <a:t>Nepotism /reporting to non-registered professional </a:t>
            </a:r>
            <a:endParaRPr lang="en-ZA" sz="1800" b="1" dirty="0">
              <a:solidFill>
                <a:srgbClr val="FF0000"/>
              </a:solidFill>
            </a:endParaRPr>
          </a:p>
        </p:txBody>
      </p:sp>
      <p:sp>
        <p:nvSpPr>
          <p:cNvPr id="20" name="Content Placeholder 3">
            <a:extLst>
              <a:ext uri="{FF2B5EF4-FFF2-40B4-BE49-F238E27FC236}">
                <a16:creationId xmlns:a16="http://schemas.microsoft.com/office/drawing/2014/main" id="{F23CAB77-C75E-4B5C-B22D-466D1129C934}"/>
              </a:ext>
            </a:extLst>
          </p:cNvPr>
          <p:cNvSpPr txBox="1">
            <a:spLocks/>
          </p:cNvSpPr>
          <p:nvPr/>
        </p:nvSpPr>
        <p:spPr>
          <a:xfrm>
            <a:off x="284139" y="5114888"/>
            <a:ext cx="3603171" cy="80227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sz="4000" dirty="0">
                <a:solidFill>
                  <a:schemeClr val="accent2">
                    <a:lumMod val="50000"/>
                  </a:schemeClr>
                </a:solidFill>
              </a:rPr>
              <a:t>Lack of career prospects </a:t>
            </a:r>
            <a:endParaRPr lang="en-ZA" dirty="0"/>
          </a:p>
        </p:txBody>
      </p:sp>
      <p:sp>
        <p:nvSpPr>
          <p:cNvPr id="21" name="Content Placeholder 3">
            <a:extLst>
              <a:ext uri="{FF2B5EF4-FFF2-40B4-BE49-F238E27FC236}">
                <a16:creationId xmlns:a16="http://schemas.microsoft.com/office/drawing/2014/main" id="{33404FD3-198E-4A47-A859-CE6F54D3A77C}"/>
              </a:ext>
            </a:extLst>
          </p:cNvPr>
          <p:cNvSpPr txBox="1">
            <a:spLocks/>
          </p:cNvSpPr>
          <p:nvPr/>
        </p:nvSpPr>
        <p:spPr>
          <a:xfrm>
            <a:off x="7718466" y="1155322"/>
            <a:ext cx="3603170" cy="8022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b="1" dirty="0">
                <a:solidFill>
                  <a:srgbClr val="FF0000"/>
                </a:solidFill>
              </a:rPr>
              <a:t>Lack of transformation </a:t>
            </a:r>
            <a:endParaRPr lang="en-ZA" sz="1800" b="1" dirty="0">
              <a:solidFill>
                <a:srgbClr val="FF0000"/>
              </a:solidFill>
            </a:endParaRPr>
          </a:p>
        </p:txBody>
      </p:sp>
      <p:sp>
        <p:nvSpPr>
          <p:cNvPr id="22" name="Content Placeholder 3">
            <a:extLst>
              <a:ext uri="{FF2B5EF4-FFF2-40B4-BE49-F238E27FC236}">
                <a16:creationId xmlns:a16="http://schemas.microsoft.com/office/drawing/2014/main" id="{BF7474FF-2B20-4B46-A6B0-0B2358AA8210}"/>
              </a:ext>
            </a:extLst>
          </p:cNvPr>
          <p:cNvSpPr txBox="1">
            <a:spLocks/>
          </p:cNvSpPr>
          <p:nvPr/>
        </p:nvSpPr>
        <p:spPr>
          <a:xfrm>
            <a:off x="8281552" y="5538830"/>
            <a:ext cx="3603171" cy="8022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sz="4400" dirty="0"/>
              <a:t>Kusizangani? </a:t>
            </a:r>
            <a:endParaRPr lang="en-ZA" dirty="0"/>
          </a:p>
        </p:txBody>
      </p:sp>
      <p:sp>
        <p:nvSpPr>
          <p:cNvPr id="23" name="Content Placeholder 3">
            <a:extLst>
              <a:ext uri="{FF2B5EF4-FFF2-40B4-BE49-F238E27FC236}">
                <a16:creationId xmlns:a16="http://schemas.microsoft.com/office/drawing/2014/main" id="{1DF402FF-6DEC-44FC-B1CC-2D029D886751}"/>
              </a:ext>
            </a:extLst>
          </p:cNvPr>
          <p:cNvSpPr txBox="1">
            <a:spLocks/>
          </p:cNvSpPr>
          <p:nvPr/>
        </p:nvSpPr>
        <p:spPr>
          <a:xfrm>
            <a:off x="1" y="1058860"/>
            <a:ext cx="3916876" cy="80227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sz="4400" dirty="0"/>
              <a:t>It’s a free for all there in the built environment </a:t>
            </a:r>
            <a:endParaRPr lang="en-ZA" dirty="0"/>
          </a:p>
        </p:txBody>
      </p:sp>
      <p:sp>
        <p:nvSpPr>
          <p:cNvPr id="24" name="Content Placeholder 3">
            <a:extLst>
              <a:ext uri="{FF2B5EF4-FFF2-40B4-BE49-F238E27FC236}">
                <a16:creationId xmlns:a16="http://schemas.microsoft.com/office/drawing/2014/main" id="{8C785E0C-4358-41CD-A200-007F7025CC44}"/>
              </a:ext>
            </a:extLst>
          </p:cNvPr>
          <p:cNvSpPr txBox="1">
            <a:spLocks/>
          </p:cNvSpPr>
          <p:nvPr/>
        </p:nvSpPr>
        <p:spPr>
          <a:xfrm>
            <a:off x="3957204" y="2529298"/>
            <a:ext cx="4262001" cy="80227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b="1" dirty="0">
                <a:solidFill>
                  <a:srgbClr val="002060"/>
                </a:solidFill>
              </a:rPr>
              <a:t>Protect us so we can protect the public</a:t>
            </a:r>
            <a:endParaRPr lang="en-ZA" sz="1800" b="1" dirty="0">
              <a:solidFill>
                <a:srgbClr val="002060"/>
              </a:solidFill>
            </a:endParaRPr>
          </a:p>
        </p:txBody>
      </p:sp>
      <p:sp>
        <p:nvSpPr>
          <p:cNvPr id="25" name="Content Placeholder 3">
            <a:extLst>
              <a:ext uri="{FF2B5EF4-FFF2-40B4-BE49-F238E27FC236}">
                <a16:creationId xmlns:a16="http://schemas.microsoft.com/office/drawing/2014/main" id="{92989208-35E1-4796-9EF9-32C7A1AAE5BD}"/>
              </a:ext>
            </a:extLst>
          </p:cNvPr>
          <p:cNvSpPr txBox="1">
            <a:spLocks/>
          </p:cNvSpPr>
          <p:nvPr/>
        </p:nvSpPr>
        <p:spPr>
          <a:xfrm>
            <a:off x="166255" y="6003882"/>
            <a:ext cx="3433701" cy="80227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ZA" b="1" dirty="0">
                <a:solidFill>
                  <a:srgbClr val="FF0000"/>
                </a:solidFill>
              </a:rPr>
              <a:t>Structural Barriers to enter built environment </a:t>
            </a:r>
            <a:endParaRPr lang="en-ZA" sz="1800" b="1" dirty="0">
              <a:solidFill>
                <a:srgbClr val="FF0000"/>
              </a:solidFill>
            </a:endParaRPr>
          </a:p>
        </p:txBody>
      </p:sp>
    </p:spTree>
    <p:extLst>
      <p:ext uri="{BB962C8B-B14F-4D97-AF65-F5344CB8AC3E}">
        <p14:creationId xmlns:p14="http://schemas.microsoft.com/office/powerpoint/2010/main" val="1055175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936" y="182881"/>
            <a:ext cx="10975998" cy="852289"/>
          </a:xfrm>
        </p:spPr>
        <p:txBody>
          <a:bodyPr anchor="b">
            <a:normAutofit/>
          </a:bodyPr>
          <a:lstStyle/>
          <a:p>
            <a:pPr lvl="1" algn="ctr" rtl="0">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GB" sz="2500" b="1" kern="1200" dirty="0">
                <a:solidFill>
                  <a:srgbClr val="000000"/>
                </a:solidFill>
                <a:latin typeface="Verdana"/>
                <a:ea typeface="+mj-ea"/>
                <a:cs typeface="+mn-cs"/>
              </a:rPr>
              <a:t>When talking to professionals in the built environment...</a:t>
            </a:r>
          </a:p>
        </p:txBody>
      </p:sp>
      <p:sp>
        <p:nvSpPr>
          <p:cNvPr id="5" name="Content Placeholder 2">
            <a:extLst>
              <a:ext uri="{FF2B5EF4-FFF2-40B4-BE49-F238E27FC236}">
                <a16:creationId xmlns:a16="http://schemas.microsoft.com/office/drawing/2014/main" id="{F9C34EDE-204F-57D3-1B2E-00754D2E92E6}"/>
              </a:ext>
            </a:extLst>
          </p:cNvPr>
          <p:cNvSpPr>
            <a:spLocks noGrp="1"/>
          </p:cNvSpPr>
          <p:nvPr>
            <p:ph idx="1"/>
          </p:nvPr>
        </p:nvSpPr>
        <p:spPr>
          <a:xfrm>
            <a:off x="249382" y="2807208"/>
            <a:ext cx="3810554" cy="3410712"/>
          </a:xfrm>
        </p:spPr>
        <p:txBody>
          <a:bodyPr anchor="t">
            <a:normAutofit fontScale="92500" lnSpcReduction="20000"/>
          </a:bodyPr>
          <a:lstStyle/>
          <a:p>
            <a:pPr marL="457223" indent="-457223">
              <a:buAutoNum type="arabicPeriod"/>
            </a:pPr>
            <a:r>
              <a:rPr lang="en-GB" sz="3000" dirty="0">
                <a:latin typeface="Raleway" pitchFamily="2" charset="0"/>
              </a:rPr>
              <a:t>Learn to speak their language</a:t>
            </a:r>
          </a:p>
          <a:p>
            <a:pPr marL="457223" indent="-457223">
              <a:buAutoNum type="arabicPeriod"/>
            </a:pPr>
            <a:endParaRPr lang="en-GB" sz="3000" dirty="0">
              <a:latin typeface="Raleway" pitchFamily="2" charset="0"/>
            </a:endParaRPr>
          </a:p>
          <a:p>
            <a:pPr marL="457223" indent="-457223">
              <a:buAutoNum type="arabicPeriod"/>
            </a:pPr>
            <a:r>
              <a:rPr lang="en-GB" sz="3000" dirty="0">
                <a:latin typeface="Raleway" pitchFamily="2" charset="0"/>
              </a:rPr>
              <a:t>Respect their time</a:t>
            </a:r>
          </a:p>
          <a:p>
            <a:pPr marL="457223" indent="-457223">
              <a:buAutoNum type="arabicPeriod"/>
            </a:pPr>
            <a:endParaRPr lang="en-GB" sz="3000" dirty="0">
              <a:latin typeface="Raleway" pitchFamily="2" charset="0"/>
            </a:endParaRPr>
          </a:p>
          <a:p>
            <a:pPr marL="457223" indent="-457223">
              <a:buAutoNum type="arabicPeriod"/>
            </a:pPr>
            <a:r>
              <a:rPr lang="en-GB" sz="3000" dirty="0">
                <a:latin typeface="Raleway" pitchFamily="2" charset="0"/>
              </a:rPr>
              <a:t>Be practical</a:t>
            </a:r>
          </a:p>
          <a:p>
            <a:pPr marL="0" indent="0">
              <a:buNone/>
            </a:pPr>
            <a:endParaRPr lang="en-GB" sz="3000" dirty="0">
              <a:latin typeface="Raleway" pitchFamily="2" charset="0"/>
            </a:endParaRPr>
          </a:p>
          <a:p>
            <a:pPr marL="0" indent="0">
              <a:buNone/>
            </a:pPr>
            <a:r>
              <a:rPr lang="en-GB" sz="3000" dirty="0">
                <a:latin typeface="Raleway" pitchFamily="2" charset="0"/>
              </a:rPr>
              <a:t>4. </a:t>
            </a:r>
          </a:p>
          <a:p>
            <a:pPr marL="457223" indent="-457223">
              <a:buAutoNum type="arabicPeriod"/>
            </a:pPr>
            <a:endParaRPr lang="en-GB" sz="2200" dirty="0"/>
          </a:p>
        </p:txBody>
      </p:sp>
      <p:pic>
        <p:nvPicPr>
          <p:cNvPr id="4" name="Picture 3">
            <a:extLst>
              <a:ext uri="{FF2B5EF4-FFF2-40B4-BE49-F238E27FC236}">
                <a16:creationId xmlns:a16="http://schemas.microsoft.com/office/drawing/2014/main" id="{D2C6BBC6-456B-6604-0331-ACD3B18516A4}"/>
              </a:ext>
            </a:extLst>
          </p:cNvPr>
          <p:cNvPicPr>
            <a:picLocks noChangeAspect="1"/>
          </p:cNvPicPr>
          <p:nvPr/>
        </p:nvPicPr>
        <p:blipFill>
          <a:blip r:embed="rId2"/>
          <a:stretch>
            <a:fillRect/>
          </a:stretch>
        </p:blipFill>
        <p:spPr>
          <a:xfrm>
            <a:off x="3942609" y="1769980"/>
            <a:ext cx="8146472" cy="4654571"/>
          </a:xfrm>
          <a:prstGeom prst="rect">
            <a:avLst/>
          </a:prstGeom>
        </p:spPr>
      </p:pic>
    </p:spTree>
    <p:extLst>
      <p:ext uri="{BB962C8B-B14F-4D97-AF65-F5344CB8AC3E}">
        <p14:creationId xmlns:p14="http://schemas.microsoft.com/office/powerpoint/2010/main" val="2001612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152400" y="198409"/>
            <a:ext cx="12049775" cy="707366"/>
          </a:xfrm>
          <a:prstGeom prst="rect">
            <a:avLst/>
          </a:prstGeom>
        </p:spPr>
        <p:txBody>
          <a:bodyPr vert="horz" lIns="60960" tIns="30480" rIns="60960" bIns="30480" rtlCol="0" anchor="b">
            <a:normAutofit lnSpcReduction="10000"/>
          </a:bodyPr>
          <a:lstStyle/>
          <a:p>
            <a:pPr lvl="1" algn="ctr" fontAlgn="base">
              <a:spcBef>
                <a:spcPct val="0"/>
              </a:spcBef>
              <a:spcAft>
                <a:spcPts val="600"/>
              </a:spcAft>
              <a:defRPr lang="en-GB" sz="3300" b="1" i="0" u="none" strike="noStrike" kern="1200" spc="0" baseline="0" dirty="0">
                <a:solidFill>
                  <a:srgbClr val="000000"/>
                </a:solidFill>
                <a:latin typeface="Poppins Semi-Bold"/>
                <a:ea typeface="+mn-ea"/>
                <a:cs typeface="+mn-cs"/>
              </a:defRPr>
            </a:pPr>
            <a:r>
              <a:rPr lang="en-GB" sz="2300" b="1" dirty="0">
                <a:solidFill>
                  <a:srgbClr val="000000"/>
                </a:solidFill>
                <a:latin typeface="Verdana"/>
                <a:ea typeface="+mj-ea"/>
              </a:rPr>
              <a:t>Built Environment Professionalisation and Skills Development Strategy for the Public Sector</a:t>
            </a:r>
            <a:endParaRPr lang="en-US" sz="2300" b="1" dirty="0">
              <a:solidFill>
                <a:srgbClr val="000000"/>
              </a:solidFill>
              <a:latin typeface="Verdana"/>
              <a:ea typeface="+mj-ea"/>
            </a:endParaRPr>
          </a:p>
        </p:txBody>
      </p:sp>
      <p:sp>
        <p:nvSpPr>
          <p:cNvPr id="9" name="TextBox 9"/>
          <p:cNvSpPr txBox="1"/>
          <p:nvPr/>
        </p:nvSpPr>
        <p:spPr>
          <a:xfrm>
            <a:off x="0" y="776377"/>
            <a:ext cx="12202175" cy="6099763"/>
          </a:xfrm>
          <a:prstGeom prst="rect">
            <a:avLst/>
          </a:prstGeom>
        </p:spPr>
        <p:txBody>
          <a:bodyPr vert="horz" lIns="60960" tIns="30480" rIns="60960" bIns="30480" rtlCol="0" anchor="t">
            <a:noAutofit/>
          </a:bodyPr>
          <a:lstStyle/>
          <a:p>
            <a:pPr marL="571511" lvl="3" indent="-342900">
              <a:lnSpc>
                <a:spcPct val="90000"/>
              </a:lnSpc>
              <a:spcAft>
                <a:spcPts val="800"/>
              </a:spcAft>
              <a:buFont typeface="Arial" panose="020B0604020202020204" pitchFamily="34" charset="0"/>
              <a:buChar char="•"/>
            </a:pPr>
            <a:r>
              <a:rPr lang="en-US" sz="2000" dirty="0">
                <a:latin typeface="Raleway" pitchFamily="2" charset="0"/>
              </a:rPr>
              <a:t>The “Built Environment Professionalisation and Skills Development Strategy for the Public Sector”, was endorsed by MinMEC of Public Works and Infrastructure of 30 November 2023.</a:t>
            </a:r>
          </a:p>
          <a:p>
            <a:pPr marL="571511" lvl="3" indent="-342900">
              <a:lnSpc>
                <a:spcPct val="90000"/>
              </a:lnSpc>
              <a:spcAft>
                <a:spcPts val="800"/>
              </a:spcAft>
              <a:buFont typeface="Arial" panose="020B0604020202020204" pitchFamily="34" charset="0"/>
              <a:buChar char="•"/>
            </a:pPr>
            <a:endParaRPr lang="en-US" sz="2000" dirty="0">
              <a:latin typeface="Raleway" pitchFamily="2" charset="0"/>
            </a:endParaRPr>
          </a:p>
          <a:p>
            <a:pPr marL="571511" lvl="3" indent="-342900">
              <a:lnSpc>
                <a:spcPct val="90000"/>
              </a:lnSpc>
              <a:spcAft>
                <a:spcPts val="800"/>
              </a:spcAft>
              <a:buFont typeface="Arial" panose="020B0604020202020204" pitchFamily="34" charset="0"/>
              <a:buChar char="•"/>
            </a:pPr>
            <a:r>
              <a:rPr lang="en-US" sz="2000" dirty="0">
                <a:latin typeface="Raleway" pitchFamily="2" charset="0"/>
              </a:rPr>
              <a:t>The strategy interventions respond to the 2023 State of the Nation Speech by President Cyril Ramaphosa that stated that “</a:t>
            </a:r>
            <a:r>
              <a:rPr lang="en-US" sz="2000" i="1" dirty="0">
                <a:latin typeface="Raleway" pitchFamily="2" charset="0"/>
              </a:rPr>
              <a:t>One of the greatest obstacles to infrastructure investment is the lack of technical skills, contract and project management capacity to drive infrastructure investment project management capacity</a:t>
            </a:r>
            <a:r>
              <a:rPr lang="en-US" sz="2000" dirty="0">
                <a:latin typeface="Raleway" pitchFamily="2" charset="0"/>
              </a:rPr>
              <a:t>.”</a:t>
            </a:r>
          </a:p>
          <a:p>
            <a:pPr marL="571511" lvl="3" indent="-342900">
              <a:lnSpc>
                <a:spcPct val="90000"/>
              </a:lnSpc>
              <a:spcAft>
                <a:spcPts val="800"/>
              </a:spcAft>
              <a:buFont typeface="Arial" panose="020B0604020202020204" pitchFamily="34" charset="0"/>
              <a:buChar char="•"/>
            </a:pPr>
            <a:r>
              <a:rPr lang="en-US" sz="2000" dirty="0">
                <a:latin typeface="Raleway" pitchFamily="2" charset="0"/>
              </a:rPr>
              <a:t> In summary the strategy is aimed at :</a:t>
            </a:r>
          </a:p>
          <a:p>
            <a:pPr marL="876326" lvl="4" indent="-342900">
              <a:lnSpc>
                <a:spcPct val="90000"/>
              </a:lnSpc>
              <a:spcAft>
                <a:spcPts val="800"/>
              </a:spcAft>
              <a:buFont typeface="Arial" panose="020B0604020202020204" pitchFamily="34" charset="0"/>
              <a:buChar char="•"/>
            </a:pPr>
            <a:r>
              <a:rPr lang="en-US" sz="2000" dirty="0">
                <a:latin typeface="Raleway" pitchFamily="2" charset="0"/>
              </a:rPr>
              <a:t>the transforming the built environment in South Africa through fit-for-purpose professionals that are futuristic ,inclusive in their approach, innovative,  a</a:t>
            </a:r>
          </a:p>
          <a:p>
            <a:pPr marL="876326" lvl="4" indent="-342900">
              <a:lnSpc>
                <a:spcPct val="90000"/>
              </a:lnSpc>
              <a:spcAft>
                <a:spcPts val="800"/>
              </a:spcAft>
              <a:buFont typeface="Arial" panose="020B0604020202020204" pitchFamily="34" charset="0"/>
              <a:buChar char="•"/>
            </a:pPr>
            <a:r>
              <a:rPr lang="en-US" sz="2000" dirty="0">
                <a:latin typeface="Raleway" pitchFamily="2" charset="0"/>
              </a:rPr>
              <a:t>embraces the realities of climate change in infrastructure build and human settlement programme </a:t>
            </a:r>
          </a:p>
          <a:p>
            <a:pPr marL="876326" lvl="4" indent="-342900">
              <a:lnSpc>
                <a:spcPct val="90000"/>
              </a:lnSpc>
              <a:spcAft>
                <a:spcPts val="800"/>
              </a:spcAft>
              <a:buFont typeface="Arial" panose="020B0604020202020204" pitchFamily="34" charset="0"/>
              <a:buChar char="•"/>
            </a:pPr>
            <a:r>
              <a:rPr lang="en-US" sz="2000" dirty="0">
                <a:latin typeface="Raleway" pitchFamily="2" charset="0"/>
              </a:rPr>
              <a:t>embraces indigenous knowledge in the delivery of infrastructure and development of sustainable cities, towns, and villages.</a:t>
            </a:r>
          </a:p>
          <a:p>
            <a:pPr marL="571511" lvl="3" indent="-342900">
              <a:lnSpc>
                <a:spcPct val="90000"/>
              </a:lnSpc>
              <a:spcAft>
                <a:spcPts val="800"/>
              </a:spcAft>
              <a:buFont typeface="Arial" panose="020B0604020202020204" pitchFamily="34" charset="0"/>
              <a:buChar char="•"/>
            </a:pPr>
            <a:endParaRPr lang="en-US" sz="2000" dirty="0">
              <a:latin typeface="Raleway" pitchFamily="2" charset="0"/>
            </a:endParaRPr>
          </a:p>
          <a:p>
            <a:pPr marL="571511" lvl="3" indent="-342900">
              <a:lnSpc>
                <a:spcPct val="90000"/>
              </a:lnSpc>
              <a:spcAft>
                <a:spcPts val="800"/>
              </a:spcAft>
              <a:buFont typeface="Arial" panose="020B0604020202020204" pitchFamily="34" charset="0"/>
              <a:buChar char="•"/>
            </a:pPr>
            <a:r>
              <a:rPr lang="en-US" sz="2000" dirty="0">
                <a:latin typeface="Raleway" pitchFamily="2" charset="0"/>
              </a:rPr>
              <a:t>For the purposes of this conversation, the strategy is looking at building a </a:t>
            </a:r>
            <a:r>
              <a:rPr lang="en-US" sz="2000" b="1" i="1" dirty="0">
                <a:latin typeface="Raleway" pitchFamily="2" charset="0"/>
              </a:rPr>
              <a:t>strong profession based on partnerships and collaborations, that adds value, and emphasizes inclusivity and diversity, </a:t>
            </a:r>
            <a:r>
              <a:rPr lang="en-US" sz="2000" dirty="0">
                <a:latin typeface="Raleway" pitchFamily="2" charset="0"/>
              </a:rPr>
              <a:t>particularly encompassing the previously </a:t>
            </a:r>
            <a:r>
              <a:rPr lang="en-US" sz="2000" b="1" i="1" dirty="0">
                <a:latin typeface="Raleway" pitchFamily="2" charset="0"/>
              </a:rPr>
              <a:t>disadvantaged, women, youth and persons with disabilities </a:t>
            </a:r>
            <a:endParaRPr lang="en-US" sz="2000" spc="-113" dirty="0">
              <a:solidFill>
                <a:srgbClr val="191919"/>
              </a:solidFill>
              <a:latin typeface="Raleway" pitchFamily="2" charset="0"/>
            </a:endParaRPr>
          </a:p>
          <a:p>
            <a:pPr marL="381019" lvl="3" indent="-152408">
              <a:lnSpc>
                <a:spcPct val="90000"/>
              </a:lnSpc>
              <a:spcAft>
                <a:spcPts val="800"/>
              </a:spcAft>
              <a:buFont typeface="Arial" panose="020B0604020202020204" pitchFamily="34" charset="0"/>
              <a:buChar char="•"/>
            </a:pPr>
            <a:endParaRPr lang="en-US" sz="1600" dirty="0"/>
          </a:p>
        </p:txBody>
      </p:sp>
    </p:spTree>
    <p:extLst>
      <p:ext uri="{BB962C8B-B14F-4D97-AF65-F5344CB8AC3E}">
        <p14:creationId xmlns:p14="http://schemas.microsoft.com/office/powerpoint/2010/main" val="2441345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6DAEB-4F14-43BF-828B-FC7230BBDBA9}"/>
              </a:ext>
            </a:extLst>
          </p:cNvPr>
          <p:cNvSpPr>
            <a:spLocks noGrp="1"/>
          </p:cNvSpPr>
          <p:nvPr>
            <p:ph type="title"/>
          </p:nvPr>
        </p:nvSpPr>
        <p:spPr>
          <a:xfrm>
            <a:off x="103516" y="23170"/>
            <a:ext cx="12088483" cy="935335"/>
          </a:xfrm>
        </p:spPr>
        <p:txBody>
          <a:bodyPr>
            <a:norm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GB" sz="2300" b="1" kern="1200" dirty="0">
                <a:solidFill>
                  <a:srgbClr val="000000"/>
                </a:solidFill>
                <a:latin typeface="Verdana"/>
                <a:ea typeface="+mj-ea"/>
                <a:cs typeface="+mn-cs"/>
              </a:rPr>
              <a:t>Built Environment Professionalisation and Skills Development Strategy for the Public Sector</a:t>
            </a:r>
            <a:endParaRPr lang="en-ZA" sz="2300" b="1" kern="1200" dirty="0">
              <a:solidFill>
                <a:srgbClr val="000000"/>
              </a:solidFill>
              <a:latin typeface="Verdana"/>
              <a:ea typeface="+mj-ea"/>
              <a:cs typeface="+mn-cs"/>
            </a:endParaRPr>
          </a:p>
        </p:txBody>
      </p:sp>
      <p:sp>
        <p:nvSpPr>
          <p:cNvPr id="5" name="Rectangle 4">
            <a:extLst>
              <a:ext uri="{FF2B5EF4-FFF2-40B4-BE49-F238E27FC236}">
                <a16:creationId xmlns:a16="http://schemas.microsoft.com/office/drawing/2014/main" id="{59FD9783-AB46-43F1-8B8D-5C60C6389433}"/>
              </a:ext>
            </a:extLst>
          </p:cNvPr>
          <p:cNvSpPr/>
          <p:nvPr/>
        </p:nvSpPr>
        <p:spPr>
          <a:xfrm>
            <a:off x="2330629" y="865749"/>
            <a:ext cx="9469120" cy="400110"/>
          </a:xfrm>
          <a:prstGeom prst="rect">
            <a:avLst/>
          </a:prstGeom>
        </p:spPr>
        <p:txBody>
          <a:bodyPr wrap="square">
            <a:spAutoFit/>
          </a:bodyPr>
          <a:lstStyle/>
          <a:p>
            <a:r>
              <a:rPr lang="en-ZA" sz="2000" b="1" dirty="0"/>
              <a:t>The process flow of the proposed transformation policy framework </a:t>
            </a:r>
          </a:p>
        </p:txBody>
      </p:sp>
      <p:graphicFrame>
        <p:nvGraphicFramePr>
          <p:cNvPr id="9" name="Diagram 8">
            <a:extLst>
              <a:ext uri="{FF2B5EF4-FFF2-40B4-BE49-F238E27FC236}">
                <a16:creationId xmlns:a16="http://schemas.microsoft.com/office/drawing/2014/main" id="{DA31504A-AEE9-435F-8887-1BFFA6D6F48F}"/>
              </a:ext>
            </a:extLst>
          </p:cNvPr>
          <p:cNvGraphicFramePr/>
          <p:nvPr/>
        </p:nvGraphicFramePr>
        <p:xfrm>
          <a:off x="3503712" y="1739448"/>
          <a:ext cx="4968552" cy="2764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Callout: Right Arrow 9">
            <a:extLst>
              <a:ext uri="{FF2B5EF4-FFF2-40B4-BE49-F238E27FC236}">
                <a16:creationId xmlns:a16="http://schemas.microsoft.com/office/drawing/2014/main" id="{D46A1405-528D-4FFE-B453-250154A553E5}"/>
              </a:ext>
            </a:extLst>
          </p:cNvPr>
          <p:cNvSpPr/>
          <p:nvPr/>
        </p:nvSpPr>
        <p:spPr>
          <a:xfrm>
            <a:off x="304800" y="1312597"/>
            <a:ext cx="3136509" cy="4148403"/>
          </a:xfrm>
          <a:prstGeom prst="rightArrowCallou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867" b="1" dirty="0">
                <a:solidFill>
                  <a:schemeClr val="tx1"/>
                </a:solidFill>
              </a:rPr>
              <a:t>Leadership commitment</a:t>
            </a:r>
          </a:p>
          <a:p>
            <a:pPr algn="ctr"/>
            <a:endParaRPr lang="en-ZA" sz="1867" b="1" dirty="0">
              <a:solidFill>
                <a:schemeClr val="tx1"/>
              </a:solidFill>
            </a:endParaRPr>
          </a:p>
          <a:p>
            <a:pPr algn="ctr"/>
            <a:r>
              <a:rPr lang="en-ZA" sz="1867" b="1" dirty="0">
                <a:solidFill>
                  <a:schemeClr val="tx1"/>
                </a:solidFill>
              </a:rPr>
              <a:t>Capability development</a:t>
            </a:r>
          </a:p>
          <a:p>
            <a:pPr algn="ctr"/>
            <a:endParaRPr lang="en-ZA" sz="1867" b="1" dirty="0">
              <a:solidFill>
                <a:schemeClr val="tx1"/>
              </a:solidFill>
            </a:endParaRPr>
          </a:p>
          <a:p>
            <a:pPr algn="ctr"/>
            <a:r>
              <a:rPr lang="en-ZA" sz="1867" b="1" dirty="0">
                <a:solidFill>
                  <a:schemeClr val="tx1"/>
                </a:solidFill>
              </a:rPr>
              <a:t>Engagement of operational team</a:t>
            </a:r>
          </a:p>
          <a:p>
            <a:pPr algn="ctr"/>
            <a:endParaRPr lang="en-ZA" sz="1867" b="1" dirty="0">
              <a:solidFill>
                <a:schemeClr val="tx1"/>
              </a:solidFill>
            </a:endParaRPr>
          </a:p>
          <a:p>
            <a:pPr algn="ctr"/>
            <a:r>
              <a:rPr lang="en-ZA" sz="1867" b="1" dirty="0">
                <a:solidFill>
                  <a:schemeClr val="tx1"/>
                </a:solidFill>
              </a:rPr>
              <a:t>Real time data analysis and design</a:t>
            </a:r>
          </a:p>
        </p:txBody>
      </p:sp>
      <p:sp>
        <p:nvSpPr>
          <p:cNvPr id="11" name="Callout: Left Arrow 10">
            <a:extLst>
              <a:ext uri="{FF2B5EF4-FFF2-40B4-BE49-F238E27FC236}">
                <a16:creationId xmlns:a16="http://schemas.microsoft.com/office/drawing/2014/main" id="{3C728900-626E-406F-880A-F0110D164903}"/>
              </a:ext>
            </a:extLst>
          </p:cNvPr>
          <p:cNvSpPr/>
          <p:nvPr/>
        </p:nvSpPr>
        <p:spPr>
          <a:xfrm>
            <a:off x="8552347" y="1342220"/>
            <a:ext cx="3136509" cy="4118780"/>
          </a:xfrm>
          <a:prstGeom prst="leftArrowCallou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867" b="1" dirty="0">
                <a:solidFill>
                  <a:schemeClr val="tx1"/>
                </a:solidFill>
              </a:rPr>
              <a:t>Effective transformation </a:t>
            </a:r>
          </a:p>
          <a:p>
            <a:pPr algn="ctr"/>
            <a:endParaRPr lang="en-ZA" sz="1867" b="1" dirty="0">
              <a:solidFill>
                <a:schemeClr val="tx1"/>
              </a:solidFill>
            </a:endParaRPr>
          </a:p>
          <a:p>
            <a:pPr algn="ctr"/>
            <a:r>
              <a:rPr lang="en-ZA" sz="1867" b="1" dirty="0">
                <a:solidFill>
                  <a:schemeClr val="tx1"/>
                </a:solidFill>
              </a:rPr>
              <a:t>Sustained efficiency</a:t>
            </a:r>
          </a:p>
          <a:p>
            <a:pPr algn="ctr"/>
            <a:endParaRPr lang="en-ZA" sz="1867" b="1" dirty="0">
              <a:solidFill>
                <a:schemeClr val="tx1"/>
              </a:solidFill>
            </a:endParaRPr>
          </a:p>
          <a:p>
            <a:pPr algn="ctr"/>
            <a:r>
              <a:rPr lang="en-ZA" sz="1867" b="1" dirty="0">
                <a:solidFill>
                  <a:schemeClr val="tx1"/>
                </a:solidFill>
              </a:rPr>
              <a:t>Inculcate ownership</a:t>
            </a:r>
          </a:p>
          <a:p>
            <a:pPr algn="ctr"/>
            <a:endParaRPr lang="en-ZA" sz="1867" b="1" dirty="0">
              <a:solidFill>
                <a:schemeClr val="tx1"/>
              </a:solidFill>
            </a:endParaRPr>
          </a:p>
          <a:p>
            <a:pPr algn="ctr"/>
            <a:r>
              <a:rPr lang="en-ZA" sz="1867" b="1" dirty="0">
                <a:solidFill>
                  <a:schemeClr val="tx1"/>
                </a:solidFill>
              </a:rPr>
              <a:t>Low cost implementation</a:t>
            </a:r>
          </a:p>
          <a:p>
            <a:pPr algn="ctr"/>
            <a:endParaRPr lang="en-ZA" sz="1867" b="1" dirty="0">
              <a:solidFill>
                <a:schemeClr val="tx1"/>
              </a:solidFill>
            </a:endParaRPr>
          </a:p>
          <a:p>
            <a:pPr algn="ctr"/>
            <a:r>
              <a:rPr lang="en-ZA" sz="1867" b="1" dirty="0">
                <a:solidFill>
                  <a:schemeClr val="tx1"/>
                </a:solidFill>
              </a:rPr>
              <a:t>Tangible results</a:t>
            </a:r>
          </a:p>
          <a:p>
            <a:pPr algn="ctr"/>
            <a:endParaRPr lang="en-ZA" dirty="0"/>
          </a:p>
        </p:txBody>
      </p:sp>
      <p:sp>
        <p:nvSpPr>
          <p:cNvPr id="12" name="Flowchart: Terminator 11">
            <a:extLst>
              <a:ext uri="{FF2B5EF4-FFF2-40B4-BE49-F238E27FC236}">
                <a16:creationId xmlns:a16="http://schemas.microsoft.com/office/drawing/2014/main" id="{1783B129-FFD9-4463-922F-388ED94A698A}"/>
              </a:ext>
            </a:extLst>
          </p:cNvPr>
          <p:cNvSpPr/>
          <p:nvPr/>
        </p:nvSpPr>
        <p:spPr>
          <a:xfrm>
            <a:off x="3848528" y="4975339"/>
            <a:ext cx="1080120" cy="253777"/>
          </a:xfrm>
          <a:prstGeom prst="flowChartTerminator">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tx1"/>
                </a:solidFill>
              </a:rPr>
              <a:t>People</a:t>
            </a:r>
          </a:p>
        </p:txBody>
      </p:sp>
      <p:sp>
        <p:nvSpPr>
          <p:cNvPr id="13" name="Flowchart: Terminator 12">
            <a:extLst>
              <a:ext uri="{FF2B5EF4-FFF2-40B4-BE49-F238E27FC236}">
                <a16:creationId xmlns:a16="http://schemas.microsoft.com/office/drawing/2014/main" id="{431D421B-106E-4C76-A38B-BE7E4439727B}"/>
              </a:ext>
            </a:extLst>
          </p:cNvPr>
          <p:cNvSpPr/>
          <p:nvPr/>
        </p:nvSpPr>
        <p:spPr>
          <a:xfrm>
            <a:off x="3863754" y="5335465"/>
            <a:ext cx="1049673" cy="253777"/>
          </a:xfrm>
          <a:prstGeom prst="flowChartTerminator">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tx1"/>
                </a:solidFill>
              </a:rPr>
              <a:t>Data</a:t>
            </a:r>
          </a:p>
        </p:txBody>
      </p:sp>
      <p:sp>
        <p:nvSpPr>
          <p:cNvPr id="14" name="Flowchart: Terminator 13">
            <a:extLst>
              <a:ext uri="{FF2B5EF4-FFF2-40B4-BE49-F238E27FC236}">
                <a16:creationId xmlns:a16="http://schemas.microsoft.com/office/drawing/2014/main" id="{8E403CA5-114B-4A7B-8FAB-7F99FF579B7F}"/>
              </a:ext>
            </a:extLst>
          </p:cNvPr>
          <p:cNvSpPr/>
          <p:nvPr/>
        </p:nvSpPr>
        <p:spPr>
          <a:xfrm>
            <a:off x="6949207" y="5335465"/>
            <a:ext cx="1381993" cy="253777"/>
          </a:xfrm>
          <a:prstGeom prst="flowChartTerminator">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tx1"/>
                </a:solidFill>
              </a:rPr>
              <a:t>Government</a:t>
            </a:r>
          </a:p>
        </p:txBody>
      </p:sp>
      <p:sp>
        <p:nvSpPr>
          <p:cNvPr id="16" name="Flowchart: Terminator 15">
            <a:extLst>
              <a:ext uri="{FF2B5EF4-FFF2-40B4-BE49-F238E27FC236}">
                <a16:creationId xmlns:a16="http://schemas.microsoft.com/office/drawing/2014/main" id="{4EF457BA-3AE8-4F2D-8961-7E0B32F4A70D}"/>
              </a:ext>
            </a:extLst>
          </p:cNvPr>
          <p:cNvSpPr/>
          <p:nvPr/>
        </p:nvSpPr>
        <p:spPr>
          <a:xfrm>
            <a:off x="5406479" y="5335464"/>
            <a:ext cx="1197520" cy="253777"/>
          </a:xfrm>
          <a:prstGeom prst="flowChartTerminator">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tx1"/>
                </a:solidFill>
              </a:rPr>
              <a:t>Process</a:t>
            </a:r>
          </a:p>
        </p:txBody>
      </p:sp>
      <p:sp>
        <p:nvSpPr>
          <p:cNvPr id="17" name="Flowchart: Terminator 16">
            <a:extLst>
              <a:ext uri="{FF2B5EF4-FFF2-40B4-BE49-F238E27FC236}">
                <a16:creationId xmlns:a16="http://schemas.microsoft.com/office/drawing/2014/main" id="{3C7E6997-5FF7-4A91-A13B-9B543B1728A5}"/>
              </a:ext>
            </a:extLst>
          </p:cNvPr>
          <p:cNvSpPr/>
          <p:nvPr/>
        </p:nvSpPr>
        <p:spPr>
          <a:xfrm>
            <a:off x="5406479" y="4975338"/>
            <a:ext cx="1197521" cy="259713"/>
          </a:xfrm>
          <a:prstGeom prst="flowChartTerminator">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tx1"/>
                </a:solidFill>
              </a:rPr>
              <a:t>Technology</a:t>
            </a:r>
            <a:endParaRPr lang="en-ZA" sz="1200" b="1" dirty="0">
              <a:solidFill>
                <a:schemeClr val="tx1"/>
              </a:solidFill>
            </a:endParaRPr>
          </a:p>
        </p:txBody>
      </p:sp>
      <p:sp>
        <p:nvSpPr>
          <p:cNvPr id="18" name="Flowchart: Terminator 17">
            <a:extLst>
              <a:ext uri="{FF2B5EF4-FFF2-40B4-BE49-F238E27FC236}">
                <a16:creationId xmlns:a16="http://schemas.microsoft.com/office/drawing/2014/main" id="{AAFCBA3E-1BAA-4074-A376-1538F5E9DF07}"/>
              </a:ext>
            </a:extLst>
          </p:cNvPr>
          <p:cNvSpPr/>
          <p:nvPr/>
        </p:nvSpPr>
        <p:spPr>
          <a:xfrm>
            <a:off x="6949207" y="4967461"/>
            <a:ext cx="1381993" cy="240197"/>
          </a:xfrm>
          <a:prstGeom prst="flowChartTerminator">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tx1"/>
                </a:solidFill>
              </a:rPr>
              <a:t>Citizens</a:t>
            </a:r>
          </a:p>
        </p:txBody>
      </p:sp>
      <p:sp>
        <p:nvSpPr>
          <p:cNvPr id="19" name="Arrow: Up 18">
            <a:extLst>
              <a:ext uri="{FF2B5EF4-FFF2-40B4-BE49-F238E27FC236}">
                <a16:creationId xmlns:a16="http://schemas.microsoft.com/office/drawing/2014/main" id="{64BE8D75-6612-4F49-86A5-BDDFFB9203A2}"/>
              </a:ext>
            </a:extLst>
          </p:cNvPr>
          <p:cNvSpPr/>
          <p:nvPr/>
        </p:nvSpPr>
        <p:spPr>
          <a:xfrm>
            <a:off x="4260604" y="4599186"/>
            <a:ext cx="276994" cy="281590"/>
          </a:xfrm>
          <a:prstGeom prst="up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0" name="Arrow: Up 19">
            <a:extLst>
              <a:ext uri="{FF2B5EF4-FFF2-40B4-BE49-F238E27FC236}">
                <a16:creationId xmlns:a16="http://schemas.microsoft.com/office/drawing/2014/main" id="{2001EEB8-C553-4840-AC92-F967FADC02DC}"/>
              </a:ext>
            </a:extLst>
          </p:cNvPr>
          <p:cNvSpPr/>
          <p:nvPr/>
        </p:nvSpPr>
        <p:spPr>
          <a:xfrm>
            <a:off x="7432914" y="4632184"/>
            <a:ext cx="276994" cy="281590"/>
          </a:xfrm>
          <a:prstGeom prst="up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1" name="TextBox 20">
            <a:extLst>
              <a:ext uri="{FF2B5EF4-FFF2-40B4-BE49-F238E27FC236}">
                <a16:creationId xmlns:a16="http://schemas.microsoft.com/office/drawing/2014/main" id="{B21E12AE-29F1-4C76-AF0C-AB0B382DACEE}"/>
              </a:ext>
            </a:extLst>
          </p:cNvPr>
          <p:cNvSpPr txBox="1"/>
          <p:nvPr/>
        </p:nvSpPr>
        <p:spPr>
          <a:xfrm>
            <a:off x="948891" y="1003666"/>
            <a:ext cx="1095236" cy="400110"/>
          </a:xfrm>
          <a:prstGeom prst="rect">
            <a:avLst/>
          </a:prstGeom>
          <a:noFill/>
        </p:spPr>
        <p:txBody>
          <a:bodyPr wrap="none" rtlCol="0">
            <a:spAutoFit/>
          </a:bodyPr>
          <a:lstStyle/>
          <a:p>
            <a:pPr algn="ctr"/>
            <a:r>
              <a:rPr lang="en-ZA" sz="2000" b="1" dirty="0"/>
              <a:t>Enablers</a:t>
            </a:r>
          </a:p>
        </p:txBody>
      </p:sp>
      <p:sp>
        <p:nvSpPr>
          <p:cNvPr id="22" name="TextBox 21">
            <a:extLst>
              <a:ext uri="{FF2B5EF4-FFF2-40B4-BE49-F238E27FC236}">
                <a16:creationId xmlns:a16="http://schemas.microsoft.com/office/drawing/2014/main" id="{69F1C44D-7F2E-4C7A-9454-076D59E17A7D}"/>
              </a:ext>
            </a:extLst>
          </p:cNvPr>
          <p:cNvSpPr txBox="1"/>
          <p:nvPr/>
        </p:nvSpPr>
        <p:spPr>
          <a:xfrm>
            <a:off x="9630890" y="985579"/>
            <a:ext cx="1651602" cy="400110"/>
          </a:xfrm>
          <a:prstGeom prst="rect">
            <a:avLst/>
          </a:prstGeom>
          <a:noFill/>
        </p:spPr>
        <p:txBody>
          <a:bodyPr wrap="square" rtlCol="0">
            <a:spAutoFit/>
          </a:bodyPr>
          <a:lstStyle/>
          <a:p>
            <a:pPr algn="ctr"/>
            <a:r>
              <a:rPr lang="en-ZA" sz="2000" b="1" dirty="0"/>
              <a:t>Outcome</a:t>
            </a:r>
          </a:p>
        </p:txBody>
      </p:sp>
      <p:sp>
        <p:nvSpPr>
          <p:cNvPr id="25" name="TextBox 24">
            <a:extLst>
              <a:ext uri="{FF2B5EF4-FFF2-40B4-BE49-F238E27FC236}">
                <a16:creationId xmlns:a16="http://schemas.microsoft.com/office/drawing/2014/main" id="{D6EE3BE7-7C92-470D-AA16-A9E4AE790349}"/>
              </a:ext>
            </a:extLst>
          </p:cNvPr>
          <p:cNvSpPr txBox="1"/>
          <p:nvPr/>
        </p:nvSpPr>
        <p:spPr>
          <a:xfrm>
            <a:off x="5211314" y="1238310"/>
            <a:ext cx="1632626" cy="461665"/>
          </a:xfrm>
          <a:prstGeom prst="rect">
            <a:avLst/>
          </a:prstGeom>
          <a:noFill/>
        </p:spPr>
        <p:txBody>
          <a:bodyPr wrap="none" rtlCol="0">
            <a:spAutoFit/>
          </a:bodyPr>
          <a:lstStyle/>
          <a:p>
            <a:r>
              <a:rPr lang="en-ZA" sz="2400" b="1" dirty="0"/>
              <a:t>Framework</a:t>
            </a:r>
          </a:p>
        </p:txBody>
      </p:sp>
    </p:spTree>
    <p:extLst>
      <p:ext uri="{BB962C8B-B14F-4D97-AF65-F5344CB8AC3E}">
        <p14:creationId xmlns:p14="http://schemas.microsoft.com/office/powerpoint/2010/main" val="959667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4665987" y="1295400"/>
            <a:ext cx="527493" cy="1756911"/>
            <a:chOff x="0" y="0"/>
            <a:chExt cx="293406" cy="694088"/>
          </a:xfrm>
        </p:grpSpPr>
        <p:sp>
          <p:nvSpPr>
            <p:cNvPr id="4" name="Freeform 4"/>
            <p:cNvSpPr/>
            <p:nvPr/>
          </p:nvSpPr>
          <p:spPr>
            <a:xfrm>
              <a:off x="0" y="0"/>
              <a:ext cx="293406" cy="694088"/>
            </a:xfrm>
            <a:custGeom>
              <a:avLst/>
              <a:gdLst/>
              <a:ahLst/>
              <a:cxnLst/>
              <a:rect l="l" t="t" r="r" b="b"/>
              <a:pathLst>
                <a:path w="293406" h="694088">
                  <a:moveTo>
                    <a:pt x="146703" y="0"/>
                  </a:moveTo>
                  <a:lnTo>
                    <a:pt x="146703" y="0"/>
                  </a:lnTo>
                  <a:cubicBezTo>
                    <a:pt x="185611" y="0"/>
                    <a:pt x="222926" y="15456"/>
                    <a:pt x="250438" y="42968"/>
                  </a:cubicBezTo>
                  <a:cubicBezTo>
                    <a:pt x="277950" y="70481"/>
                    <a:pt x="293406" y="107795"/>
                    <a:pt x="293406" y="146703"/>
                  </a:cubicBezTo>
                  <a:lnTo>
                    <a:pt x="293406" y="547385"/>
                  </a:lnTo>
                  <a:cubicBezTo>
                    <a:pt x="293406" y="586293"/>
                    <a:pt x="277950" y="623608"/>
                    <a:pt x="250438" y="651120"/>
                  </a:cubicBezTo>
                  <a:cubicBezTo>
                    <a:pt x="222926" y="678632"/>
                    <a:pt x="185611" y="694088"/>
                    <a:pt x="146703" y="694088"/>
                  </a:cubicBezTo>
                  <a:lnTo>
                    <a:pt x="146703" y="694088"/>
                  </a:lnTo>
                  <a:cubicBezTo>
                    <a:pt x="107795" y="694088"/>
                    <a:pt x="70481" y="678632"/>
                    <a:pt x="42968" y="651120"/>
                  </a:cubicBezTo>
                  <a:cubicBezTo>
                    <a:pt x="15456" y="623608"/>
                    <a:pt x="0" y="586293"/>
                    <a:pt x="0" y="547385"/>
                  </a:cubicBezTo>
                  <a:lnTo>
                    <a:pt x="0" y="146703"/>
                  </a:lnTo>
                  <a:cubicBezTo>
                    <a:pt x="0" y="107795"/>
                    <a:pt x="15456" y="70481"/>
                    <a:pt x="42968" y="42968"/>
                  </a:cubicBezTo>
                  <a:cubicBezTo>
                    <a:pt x="70481" y="15456"/>
                    <a:pt x="107795" y="0"/>
                    <a:pt x="146703" y="0"/>
                  </a:cubicBezTo>
                  <a:close/>
                </a:path>
              </a:pathLst>
            </a:custGeom>
            <a:solidFill>
              <a:srgbClr val="9B6A37"/>
            </a:solidFill>
            <a:ln cap="rnd">
              <a:noFill/>
              <a:prstDash val="solid"/>
              <a:round/>
            </a:ln>
          </p:spPr>
          <p:txBody>
            <a:bodyPr/>
            <a:lstStyle/>
            <a:p>
              <a:endParaRPr lang="en-ZA" sz="1200"/>
            </a:p>
          </p:txBody>
        </p:sp>
        <p:sp>
          <p:nvSpPr>
            <p:cNvPr id="5" name="TextBox 5"/>
            <p:cNvSpPr txBox="1"/>
            <p:nvPr/>
          </p:nvSpPr>
          <p:spPr>
            <a:xfrm>
              <a:off x="0" y="-38100"/>
              <a:ext cx="293406" cy="732188"/>
            </a:xfrm>
            <a:prstGeom prst="rect">
              <a:avLst/>
            </a:prstGeom>
          </p:spPr>
          <p:txBody>
            <a:bodyPr lIns="33867" tIns="33867" rIns="33867" bIns="33867" rtlCol="0" anchor="ctr"/>
            <a:lstStyle/>
            <a:p>
              <a:pPr algn="ctr">
                <a:lnSpc>
                  <a:spcPts val="1680"/>
                </a:lnSpc>
                <a:spcBef>
                  <a:spcPct val="0"/>
                </a:spcBef>
              </a:pPr>
              <a:endParaRPr sz="1200"/>
            </a:p>
          </p:txBody>
        </p:sp>
      </p:grpSp>
      <p:grpSp>
        <p:nvGrpSpPr>
          <p:cNvPr id="7" name="Group 7"/>
          <p:cNvGrpSpPr>
            <a:grpSpLocks noChangeAspect="1"/>
          </p:cNvGrpSpPr>
          <p:nvPr/>
        </p:nvGrpSpPr>
        <p:grpSpPr>
          <a:xfrm>
            <a:off x="116315" y="2954437"/>
            <a:ext cx="4706799" cy="3737500"/>
            <a:chOff x="0" y="0"/>
            <a:chExt cx="11289030" cy="6350000"/>
          </a:xfrm>
        </p:grpSpPr>
        <p:sp>
          <p:nvSpPr>
            <p:cNvPr id="8" name="Freeform 8"/>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46011" b="-52256"/>
              </a:stretch>
            </a:blipFill>
          </p:spPr>
          <p:txBody>
            <a:bodyPr/>
            <a:lstStyle/>
            <a:p>
              <a:endParaRPr lang="en-ZA" sz="1200"/>
            </a:p>
          </p:txBody>
        </p:sp>
      </p:grpSp>
      <p:sp>
        <p:nvSpPr>
          <p:cNvPr id="13" name="Freeform 13"/>
          <p:cNvSpPr/>
          <p:nvPr/>
        </p:nvSpPr>
        <p:spPr>
          <a:xfrm>
            <a:off x="127200" y="166064"/>
            <a:ext cx="4502288" cy="2610837"/>
          </a:xfrm>
          <a:custGeom>
            <a:avLst/>
            <a:gdLst/>
            <a:ahLst/>
            <a:cxnLst/>
            <a:rect l="l" t="t" r="r" b="b"/>
            <a:pathLst>
              <a:path w="7016998" h="2679693">
                <a:moveTo>
                  <a:pt x="0" y="0"/>
                </a:moveTo>
                <a:lnTo>
                  <a:pt x="7016998" y="0"/>
                </a:lnTo>
                <a:lnTo>
                  <a:pt x="7016998" y="2679693"/>
                </a:lnTo>
                <a:lnTo>
                  <a:pt x="0" y="2679693"/>
                </a:lnTo>
                <a:lnTo>
                  <a:pt x="0" y="0"/>
                </a:lnTo>
                <a:close/>
              </a:path>
            </a:pathLst>
          </a:custGeom>
          <a:blipFill>
            <a:blip r:embed="rId3"/>
            <a:stretch>
              <a:fillRect t="-1896" b="-1975"/>
            </a:stretch>
          </a:blipFill>
        </p:spPr>
        <p:txBody>
          <a:bodyPr/>
          <a:lstStyle/>
          <a:p>
            <a:endParaRPr lang="en-ZA" sz="1200"/>
          </a:p>
        </p:txBody>
      </p:sp>
      <p:sp>
        <p:nvSpPr>
          <p:cNvPr id="14" name="TextBox 14"/>
          <p:cNvSpPr txBox="1"/>
          <p:nvPr/>
        </p:nvSpPr>
        <p:spPr>
          <a:xfrm>
            <a:off x="4270075" y="-53051"/>
            <a:ext cx="7921925" cy="824200"/>
          </a:xfrm>
          <a:prstGeom prst="rect">
            <a:avLst/>
          </a:prstGeom>
        </p:spPr>
        <p:txBody>
          <a:bodyPr wrap="square" lIns="0" tIns="0" rIns="0" bIns="0" rtlCol="0" anchor="t">
            <a:spAutoFit/>
          </a:bodyPr>
          <a:lstStyle/>
          <a:p>
            <a:pPr marL="0" lvl="1" algn="ctr">
              <a:lnSpc>
                <a:spcPts val="3373"/>
              </a:lnSpc>
              <a:spcBef>
                <a:spcPct val="0"/>
              </a:spcBef>
              <a:spcAft>
                <a:spcPts val="300"/>
              </a:spcAft>
            </a:pPr>
            <a:r>
              <a:rPr lang="en-US" sz="2300" b="1" dirty="0">
                <a:solidFill>
                  <a:srgbClr val="000000"/>
                </a:solidFill>
                <a:latin typeface="Verdana"/>
                <a:ea typeface="+mj-ea"/>
              </a:rPr>
              <a:t>Developing tailor-made compulsory programmes</a:t>
            </a:r>
          </a:p>
        </p:txBody>
      </p:sp>
      <p:graphicFrame>
        <p:nvGraphicFramePr>
          <p:cNvPr id="16" name="TextBox 9">
            <a:extLst>
              <a:ext uri="{FF2B5EF4-FFF2-40B4-BE49-F238E27FC236}">
                <a16:creationId xmlns:a16="http://schemas.microsoft.com/office/drawing/2014/main" id="{79E336E5-9001-4A10-67E3-66F7B05051D6}"/>
              </a:ext>
            </a:extLst>
          </p:cNvPr>
          <p:cNvGraphicFramePr/>
          <p:nvPr>
            <p:extLst>
              <p:ext uri="{D42A27DB-BD31-4B8C-83A1-F6EECF244321}">
                <p14:modId xmlns:p14="http://schemas.microsoft.com/office/powerpoint/2010/main" val="2794878148"/>
              </p:ext>
            </p:extLst>
          </p:nvPr>
        </p:nvGraphicFramePr>
        <p:xfrm>
          <a:off x="4978400" y="1423261"/>
          <a:ext cx="7213600" cy="52937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2426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903" r="-37059" b="-8062"/>
            </a:stretch>
          </a:blipFill>
        </p:spPr>
        <p:txBody>
          <a:bodyPr/>
          <a:lstStyle/>
          <a:p>
            <a:endParaRPr lang="en-ZA" sz="1200"/>
          </a:p>
        </p:txBody>
      </p:sp>
      <p:sp>
        <p:nvSpPr>
          <p:cNvPr id="3" name="TextBox 3"/>
          <p:cNvSpPr txBox="1"/>
          <p:nvPr/>
        </p:nvSpPr>
        <p:spPr>
          <a:xfrm>
            <a:off x="656636" y="405849"/>
            <a:ext cx="10878728" cy="283154"/>
          </a:xfrm>
          <a:prstGeom prst="rect">
            <a:avLst/>
          </a:prstGeom>
        </p:spPr>
        <p:txBody>
          <a:bodyPr lIns="0" tIns="0" rIns="0" bIns="0" rtlCol="0" anchor="t">
            <a:spAutoFit/>
          </a:bodyPr>
          <a:lstStyle/>
          <a:p>
            <a:pPr lvl="1" algn="ctr"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300" b="1" dirty="0">
                <a:solidFill>
                  <a:srgbClr val="000000"/>
                </a:solidFill>
                <a:latin typeface="Verdana"/>
                <a:ea typeface="+mj-ea"/>
              </a:rPr>
              <a:t>Envisioning the future : Transformational </a:t>
            </a:r>
          </a:p>
        </p:txBody>
      </p:sp>
      <p:grpSp>
        <p:nvGrpSpPr>
          <p:cNvPr id="4" name="Group 4"/>
          <p:cNvGrpSpPr/>
          <p:nvPr/>
        </p:nvGrpSpPr>
        <p:grpSpPr>
          <a:xfrm>
            <a:off x="11914207" y="0"/>
            <a:ext cx="308265" cy="2258016"/>
            <a:chOff x="0" y="0"/>
            <a:chExt cx="121783" cy="892056"/>
          </a:xfrm>
        </p:grpSpPr>
        <p:sp>
          <p:nvSpPr>
            <p:cNvPr id="5" name="Freeform 5"/>
            <p:cNvSpPr/>
            <p:nvPr/>
          </p:nvSpPr>
          <p:spPr>
            <a:xfrm>
              <a:off x="0" y="0"/>
              <a:ext cx="121783" cy="892056"/>
            </a:xfrm>
            <a:custGeom>
              <a:avLst/>
              <a:gdLst/>
              <a:ahLst/>
              <a:cxnLst/>
              <a:rect l="l" t="t" r="r" b="b"/>
              <a:pathLst>
                <a:path w="121783" h="892056">
                  <a:moveTo>
                    <a:pt x="0" y="0"/>
                  </a:moveTo>
                  <a:lnTo>
                    <a:pt x="121783" y="0"/>
                  </a:lnTo>
                  <a:lnTo>
                    <a:pt x="121783" y="892056"/>
                  </a:lnTo>
                  <a:lnTo>
                    <a:pt x="0" y="892056"/>
                  </a:lnTo>
                  <a:close/>
                </a:path>
              </a:pathLst>
            </a:custGeom>
            <a:solidFill>
              <a:srgbClr val="E87A00"/>
            </a:solidFill>
          </p:spPr>
          <p:txBody>
            <a:bodyPr/>
            <a:lstStyle/>
            <a:p>
              <a:endParaRPr lang="en-ZA" sz="1200"/>
            </a:p>
          </p:txBody>
        </p:sp>
        <p:sp>
          <p:nvSpPr>
            <p:cNvPr id="6" name="TextBox 6"/>
            <p:cNvSpPr txBox="1"/>
            <p:nvPr/>
          </p:nvSpPr>
          <p:spPr>
            <a:xfrm>
              <a:off x="0" y="-57150"/>
              <a:ext cx="121783" cy="949206"/>
            </a:xfrm>
            <a:prstGeom prst="rect">
              <a:avLst/>
            </a:prstGeom>
          </p:spPr>
          <p:txBody>
            <a:bodyPr lIns="33867" tIns="33867" rIns="33867" bIns="33867" rtlCol="0" anchor="ctr"/>
            <a:lstStyle/>
            <a:p>
              <a:pPr algn="ctr">
                <a:lnSpc>
                  <a:spcPts val="1773"/>
                </a:lnSpc>
              </a:pPr>
              <a:endParaRPr sz="1200"/>
            </a:p>
          </p:txBody>
        </p:sp>
      </p:grpSp>
      <p:grpSp>
        <p:nvGrpSpPr>
          <p:cNvPr id="7" name="Group 7"/>
          <p:cNvGrpSpPr/>
          <p:nvPr/>
        </p:nvGrpSpPr>
        <p:grpSpPr>
          <a:xfrm>
            <a:off x="-299757" y="4599984"/>
            <a:ext cx="513861" cy="2258016"/>
            <a:chOff x="0" y="0"/>
            <a:chExt cx="203007" cy="892056"/>
          </a:xfrm>
        </p:grpSpPr>
        <p:sp>
          <p:nvSpPr>
            <p:cNvPr id="8" name="Freeform 8"/>
            <p:cNvSpPr/>
            <p:nvPr/>
          </p:nvSpPr>
          <p:spPr>
            <a:xfrm>
              <a:off x="0" y="0"/>
              <a:ext cx="203007" cy="892056"/>
            </a:xfrm>
            <a:custGeom>
              <a:avLst/>
              <a:gdLst/>
              <a:ahLst/>
              <a:cxnLst/>
              <a:rect l="l" t="t" r="r" b="b"/>
              <a:pathLst>
                <a:path w="203007" h="892056">
                  <a:moveTo>
                    <a:pt x="0" y="0"/>
                  </a:moveTo>
                  <a:lnTo>
                    <a:pt x="203007" y="0"/>
                  </a:lnTo>
                  <a:lnTo>
                    <a:pt x="203007" y="892056"/>
                  </a:lnTo>
                  <a:lnTo>
                    <a:pt x="0" y="892056"/>
                  </a:lnTo>
                  <a:close/>
                </a:path>
              </a:pathLst>
            </a:custGeom>
            <a:solidFill>
              <a:srgbClr val="E87A00"/>
            </a:solidFill>
          </p:spPr>
          <p:txBody>
            <a:bodyPr/>
            <a:lstStyle/>
            <a:p>
              <a:endParaRPr lang="en-ZA" sz="1200"/>
            </a:p>
          </p:txBody>
        </p:sp>
        <p:sp>
          <p:nvSpPr>
            <p:cNvPr id="9" name="TextBox 9"/>
            <p:cNvSpPr txBox="1"/>
            <p:nvPr/>
          </p:nvSpPr>
          <p:spPr>
            <a:xfrm>
              <a:off x="0" y="-57150"/>
              <a:ext cx="203007" cy="949206"/>
            </a:xfrm>
            <a:prstGeom prst="rect">
              <a:avLst/>
            </a:prstGeom>
          </p:spPr>
          <p:txBody>
            <a:bodyPr lIns="33867" tIns="33867" rIns="33867" bIns="33867" rtlCol="0" anchor="ctr"/>
            <a:lstStyle/>
            <a:p>
              <a:pPr algn="ctr">
                <a:lnSpc>
                  <a:spcPts val="1773"/>
                </a:lnSpc>
              </a:pPr>
              <a:endParaRPr sz="1200"/>
            </a:p>
          </p:txBody>
        </p:sp>
      </p:grpSp>
      <p:sp>
        <p:nvSpPr>
          <p:cNvPr id="10" name="Freeform 10"/>
          <p:cNvSpPr/>
          <p:nvPr/>
        </p:nvSpPr>
        <p:spPr>
          <a:xfrm>
            <a:off x="2964006" y="4448419"/>
            <a:ext cx="6304011" cy="6296131"/>
          </a:xfrm>
          <a:custGeom>
            <a:avLst/>
            <a:gdLst/>
            <a:ahLst/>
            <a:cxnLst/>
            <a:rect l="l" t="t" r="r" b="b"/>
            <a:pathLst>
              <a:path w="9456017" h="9444197">
                <a:moveTo>
                  <a:pt x="0" y="0"/>
                </a:moveTo>
                <a:lnTo>
                  <a:pt x="9456017" y="0"/>
                </a:lnTo>
                <a:lnTo>
                  <a:pt x="9456017" y="9444196"/>
                </a:lnTo>
                <a:lnTo>
                  <a:pt x="0" y="9444196"/>
                </a:lnTo>
                <a:lnTo>
                  <a:pt x="0" y="0"/>
                </a:lnTo>
                <a:close/>
              </a:path>
            </a:pathLst>
          </a:custGeom>
          <a:blipFill>
            <a:blip r:embed="rId3"/>
            <a:stretch>
              <a:fillRect/>
            </a:stretch>
          </a:blipFill>
        </p:spPr>
        <p:txBody>
          <a:bodyPr/>
          <a:lstStyle/>
          <a:p>
            <a:endParaRPr lang="en-ZA" sz="1200"/>
          </a:p>
        </p:txBody>
      </p:sp>
      <p:sp>
        <p:nvSpPr>
          <p:cNvPr id="11" name="Freeform 11"/>
          <p:cNvSpPr/>
          <p:nvPr/>
        </p:nvSpPr>
        <p:spPr>
          <a:xfrm>
            <a:off x="-1317943" y="1433557"/>
            <a:ext cx="14827887" cy="3100377"/>
          </a:xfrm>
          <a:custGeom>
            <a:avLst/>
            <a:gdLst/>
            <a:ahLst/>
            <a:cxnLst/>
            <a:rect l="l" t="t" r="r" b="b"/>
            <a:pathLst>
              <a:path w="22241831" h="4650565">
                <a:moveTo>
                  <a:pt x="0" y="0"/>
                </a:moveTo>
                <a:lnTo>
                  <a:pt x="22241830" y="0"/>
                </a:lnTo>
                <a:lnTo>
                  <a:pt x="22241830" y="4650564"/>
                </a:lnTo>
                <a:lnTo>
                  <a:pt x="0" y="4650564"/>
                </a:lnTo>
                <a:lnTo>
                  <a:pt x="0" y="0"/>
                </a:lnTo>
                <a:close/>
              </a:path>
            </a:pathLst>
          </a:custGeom>
          <a:blipFill>
            <a:blip r:embed="rId4">
              <a:alphaModFix amt="19999"/>
              <a:extLst>
                <a:ext uri="{96DAC541-7B7A-43D3-8B79-37D633B846F1}">
                  <asvg:svgBlip xmlns:asvg="http://schemas.microsoft.com/office/drawing/2016/SVG/main" r:embed="rId5"/>
                </a:ext>
              </a:extLst>
            </a:blip>
            <a:stretch>
              <a:fillRect/>
            </a:stretch>
          </a:blipFill>
        </p:spPr>
        <p:txBody>
          <a:bodyPr/>
          <a:lstStyle/>
          <a:p>
            <a:endParaRPr lang="en-ZA" sz="1200"/>
          </a:p>
        </p:txBody>
      </p:sp>
      <p:sp>
        <p:nvSpPr>
          <p:cNvPr id="12" name="TextBox 12"/>
          <p:cNvSpPr txBox="1"/>
          <p:nvPr/>
        </p:nvSpPr>
        <p:spPr>
          <a:xfrm>
            <a:off x="108153" y="2851357"/>
            <a:ext cx="2959998" cy="543610"/>
          </a:xfrm>
          <a:prstGeom prst="rect">
            <a:avLst/>
          </a:prstGeom>
        </p:spPr>
        <p:txBody>
          <a:bodyPr wrap="square" lIns="0" tIns="0" rIns="0" bIns="0" rtlCol="0" anchor="t">
            <a:spAutoFit/>
          </a:bodyPr>
          <a:lstStyle/>
          <a:p>
            <a:pPr algn="ctr">
              <a:lnSpc>
                <a:spcPts val="1999"/>
              </a:lnSpc>
              <a:spcBef>
                <a:spcPct val="0"/>
              </a:spcBef>
            </a:pPr>
            <a:r>
              <a:rPr lang="en-US" sz="2800" dirty="0">
                <a:solidFill>
                  <a:srgbClr val="000000"/>
                </a:solidFill>
                <a:latin typeface="HK Grotesk Bold"/>
              </a:rPr>
              <a:t>Data-driven advisory  </a:t>
            </a:r>
          </a:p>
        </p:txBody>
      </p:sp>
      <p:sp>
        <p:nvSpPr>
          <p:cNvPr id="13" name="TextBox 13"/>
          <p:cNvSpPr txBox="1"/>
          <p:nvPr/>
        </p:nvSpPr>
        <p:spPr>
          <a:xfrm>
            <a:off x="358350" y="3337638"/>
            <a:ext cx="2459605" cy="1854803"/>
          </a:xfrm>
          <a:prstGeom prst="rect">
            <a:avLst/>
          </a:prstGeom>
        </p:spPr>
        <p:txBody>
          <a:bodyPr lIns="0" tIns="0" rIns="0" bIns="0" rtlCol="0" anchor="t">
            <a:spAutoFit/>
          </a:bodyPr>
          <a:lstStyle/>
          <a:p>
            <a:pPr algn="ctr">
              <a:lnSpc>
                <a:spcPts val="2102"/>
              </a:lnSpc>
            </a:pPr>
            <a:r>
              <a:rPr lang="en-US" sz="1400" dirty="0">
                <a:solidFill>
                  <a:srgbClr val="000000"/>
                </a:solidFill>
                <a:latin typeface="Open Sauce Light"/>
              </a:rPr>
              <a:t>CBE should consistently assess the professional registration demographics in South Africa, focusing on identifying and addressing any obstructions to the registration process</a:t>
            </a:r>
          </a:p>
          <a:p>
            <a:pPr algn="ctr">
              <a:lnSpc>
                <a:spcPts val="2102"/>
              </a:lnSpc>
              <a:spcBef>
                <a:spcPct val="0"/>
              </a:spcBef>
            </a:pPr>
            <a:endParaRPr lang="en-US" sz="1266" dirty="0">
              <a:solidFill>
                <a:srgbClr val="000000"/>
              </a:solidFill>
              <a:latin typeface="Open Sauce Light"/>
            </a:endParaRPr>
          </a:p>
        </p:txBody>
      </p:sp>
      <p:sp>
        <p:nvSpPr>
          <p:cNvPr id="14" name="TextBox 14"/>
          <p:cNvSpPr txBox="1"/>
          <p:nvPr/>
        </p:nvSpPr>
        <p:spPr>
          <a:xfrm>
            <a:off x="2817956" y="1958820"/>
            <a:ext cx="3724349" cy="274114"/>
          </a:xfrm>
          <a:prstGeom prst="rect">
            <a:avLst/>
          </a:prstGeom>
        </p:spPr>
        <p:txBody>
          <a:bodyPr lIns="0" tIns="0" rIns="0" bIns="0" rtlCol="0" anchor="t">
            <a:spAutoFit/>
          </a:bodyPr>
          <a:lstStyle/>
          <a:p>
            <a:pPr algn="ctr">
              <a:lnSpc>
                <a:spcPts val="1999"/>
              </a:lnSpc>
              <a:spcBef>
                <a:spcPct val="0"/>
              </a:spcBef>
            </a:pPr>
            <a:r>
              <a:rPr lang="en-US" sz="2800" dirty="0">
                <a:solidFill>
                  <a:srgbClr val="000000"/>
                </a:solidFill>
                <a:latin typeface="HK Grotesk Bold"/>
              </a:rPr>
              <a:t>Training </a:t>
            </a:r>
          </a:p>
        </p:txBody>
      </p:sp>
      <p:sp>
        <p:nvSpPr>
          <p:cNvPr id="15" name="TextBox 15"/>
          <p:cNvSpPr txBox="1"/>
          <p:nvPr/>
        </p:nvSpPr>
        <p:spPr>
          <a:xfrm>
            <a:off x="2926986" y="2200867"/>
            <a:ext cx="3316447" cy="2668551"/>
          </a:xfrm>
          <a:prstGeom prst="rect">
            <a:avLst/>
          </a:prstGeom>
        </p:spPr>
        <p:txBody>
          <a:bodyPr lIns="0" tIns="0" rIns="0" bIns="0" rtlCol="0" anchor="t">
            <a:spAutoFit/>
          </a:bodyPr>
          <a:lstStyle/>
          <a:p>
            <a:pPr algn="ctr">
              <a:lnSpc>
                <a:spcPts val="2102"/>
              </a:lnSpc>
            </a:pPr>
            <a:r>
              <a:rPr lang="en-US" sz="1400" dirty="0">
                <a:solidFill>
                  <a:srgbClr val="000000"/>
                </a:solidFill>
                <a:latin typeface="Open Sauce Light"/>
              </a:rPr>
              <a:t>CBE should play a central role in endorsing training initiatives tailored for built environment professionals. Such training should aid in incorporating development and transformation objectives within infrastructure delivery, particularly when it comes to understanding procurement processes and their integration with transformation goals</a:t>
            </a:r>
          </a:p>
          <a:p>
            <a:pPr algn="ctr">
              <a:lnSpc>
                <a:spcPts val="2102"/>
              </a:lnSpc>
              <a:spcBef>
                <a:spcPct val="0"/>
              </a:spcBef>
            </a:pPr>
            <a:endParaRPr lang="en-US" sz="1266" dirty="0">
              <a:solidFill>
                <a:srgbClr val="000000"/>
              </a:solidFill>
              <a:latin typeface="Open Sauce Light"/>
            </a:endParaRPr>
          </a:p>
        </p:txBody>
      </p:sp>
      <p:sp>
        <p:nvSpPr>
          <p:cNvPr id="16" name="TextBox 16"/>
          <p:cNvSpPr txBox="1"/>
          <p:nvPr/>
        </p:nvSpPr>
        <p:spPr>
          <a:xfrm>
            <a:off x="6377863" y="2069307"/>
            <a:ext cx="2092027" cy="274114"/>
          </a:xfrm>
          <a:prstGeom prst="rect">
            <a:avLst/>
          </a:prstGeom>
        </p:spPr>
        <p:txBody>
          <a:bodyPr lIns="0" tIns="0" rIns="0" bIns="0" rtlCol="0" anchor="t">
            <a:spAutoFit/>
          </a:bodyPr>
          <a:lstStyle/>
          <a:p>
            <a:pPr algn="ctr">
              <a:lnSpc>
                <a:spcPts val="1999"/>
              </a:lnSpc>
              <a:spcBef>
                <a:spcPct val="0"/>
              </a:spcBef>
            </a:pPr>
            <a:r>
              <a:rPr lang="en-US" sz="2800" dirty="0">
                <a:solidFill>
                  <a:srgbClr val="000000"/>
                </a:solidFill>
                <a:latin typeface="HK Grotesk Bold"/>
              </a:rPr>
              <a:t>Mentorship </a:t>
            </a:r>
          </a:p>
        </p:txBody>
      </p:sp>
      <p:sp>
        <p:nvSpPr>
          <p:cNvPr id="17" name="TextBox 17"/>
          <p:cNvSpPr txBox="1"/>
          <p:nvPr/>
        </p:nvSpPr>
        <p:spPr>
          <a:xfrm>
            <a:off x="6377863" y="2338017"/>
            <a:ext cx="2201727" cy="1585499"/>
          </a:xfrm>
          <a:prstGeom prst="rect">
            <a:avLst/>
          </a:prstGeom>
        </p:spPr>
        <p:txBody>
          <a:bodyPr lIns="0" tIns="0" rIns="0" bIns="0" rtlCol="0" anchor="t">
            <a:spAutoFit/>
          </a:bodyPr>
          <a:lstStyle/>
          <a:p>
            <a:pPr algn="ctr">
              <a:lnSpc>
                <a:spcPts val="2102"/>
              </a:lnSpc>
            </a:pPr>
            <a:r>
              <a:rPr lang="en-US" sz="1400" dirty="0">
                <a:solidFill>
                  <a:srgbClr val="000000"/>
                </a:solidFill>
                <a:latin typeface="Open Sauce Light"/>
              </a:rPr>
              <a:t>Need to improve the visibility of mentorship initiatives in order to increase in-service training enthusiasm among young graduates</a:t>
            </a:r>
          </a:p>
          <a:p>
            <a:pPr algn="ctr">
              <a:lnSpc>
                <a:spcPts val="2102"/>
              </a:lnSpc>
              <a:spcBef>
                <a:spcPct val="0"/>
              </a:spcBef>
            </a:pPr>
            <a:endParaRPr lang="en-US" sz="1266" dirty="0">
              <a:solidFill>
                <a:srgbClr val="000000"/>
              </a:solidFill>
              <a:latin typeface="Open Sauce Light"/>
            </a:endParaRPr>
          </a:p>
        </p:txBody>
      </p:sp>
      <p:sp>
        <p:nvSpPr>
          <p:cNvPr id="18" name="TextBox 18"/>
          <p:cNvSpPr txBox="1"/>
          <p:nvPr/>
        </p:nvSpPr>
        <p:spPr>
          <a:xfrm>
            <a:off x="8594617" y="2478903"/>
            <a:ext cx="3612619" cy="861774"/>
          </a:xfrm>
          <a:prstGeom prst="rect">
            <a:avLst/>
          </a:prstGeom>
        </p:spPr>
        <p:txBody>
          <a:bodyPr wrap="square" lIns="0" tIns="0" rIns="0" bIns="0" rtlCol="0" anchor="t">
            <a:spAutoFit/>
          </a:bodyPr>
          <a:lstStyle/>
          <a:p>
            <a:pPr algn="ctr">
              <a:spcBef>
                <a:spcPct val="0"/>
              </a:spcBef>
            </a:pPr>
            <a:r>
              <a:rPr lang="en-US" sz="2800" dirty="0">
                <a:solidFill>
                  <a:srgbClr val="000000"/>
                </a:solidFill>
                <a:latin typeface="HK Grotesk Bold"/>
              </a:rPr>
              <a:t>Support for registered professionals</a:t>
            </a:r>
          </a:p>
        </p:txBody>
      </p:sp>
      <p:sp>
        <p:nvSpPr>
          <p:cNvPr id="19" name="TextBox 19"/>
          <p:cNvSpPr txBox="1"/>
          <p:nvPr/>
        </p:nvSpPr>
        <p:spPr>
          <a:xfrm>
            <a:off x="9127935" y="3364309"/>
            <a:ext cx="2705715" cy="2118080"/>
          </a:xfrm>
          <a:prstGeom prst="rect">
            <a:avLst/>
          </a:prstGeom>
        </p:spPr>
        <p:txBody>
          <a:bodyPr lIns="0" tIns="0" rIns="0" bIns="0" rtlCol="0" anchor="t">
            <a:spAutoFit/>
          </a:bodyPr>
          <a:lstStyle/>
          <a:p>
            <a:pPr algn="ctr">
              <a:lnSpc>
                <a:spcPts val="2102"/>
              </a:lnSpc>
            </a:pPr>
            <a:r>
              <a:rPr lang="en-US" sz="1400" dirty="0">
                <a:solidFill>
                  <a:srgbClr val="000000"/>
                </a:solidFill>
                <a:latin typeface="Open Sauce Light"/>
              </a:rPr>
              <a:t>During economic downturns or industry recessions, there is a heightened need for continuous development support for already registered professionals, ensuring they remain updated and equipped in their fields</a:t>
            </a:r>
          </a:p>
          <a:p>
            <a:pPr algn="ctr">
              <a:lnSpc>
                <a:spcPts val="1992"/>
              </a:lnSpc>
              <a:spcBef>
                <a:spcPct val="0"/>
              </a:spcBef>
            </a:pPr>
            <a:endParaRPr lang="en-US" sz="1199" dirty="0">
              <a:solidFill>
                <a:srgbClr val="000000"/>
              </a:solidFill>
              <a:latin typeface="Open Sauce Light"/>
            </a:endParaRPr>
          </a:p>
        </p:txBody>
      </p:sp>
      <p:grpSp>
        <p:nvGrpSpPr>
          <p:cNvPr id="20" name="Group 20"/>
          <p:cNvGrpSpPr/>
          <p:nvPr/>
        </p:nvGrpSpPr>
        <p:grpSpPr>
          <a:xfrm>
            <a:off x="1154098" y="2135689"/>
            <a:ext cx="703011" cy="702133"/>
            <a:chOff x="0" y="0"/>
            <a:chExt cx="1406023" cy="1404265"/>
          </a:xfrm>
        </p:grpSpPr>
        <p:sp>
          <p:nvSpPr>
            <p:cNvPr id="21" name="Freeform 21"/>
            <p:cNvSpPr/>
            <p:nvPr/>
          </p:nvSpPr>
          <p:spPr>
            <a:xfrm>
              <a:off x="0" y="0"/>
              <a:ext cx="1406023" cy="1404265"/>
            </a:xfrm>
            <a:custGeom>
              <a:avLst/>
              <a:gdLst/>
              <a:ahLst/>
              <a:cxnLst/>
              <a:rect l="l" t="t" r="r" b="b"/>
              <a:pathLst>
                <a:path w="1406023" h="1404265">
                  <a:moveTo>
                    <a:pt x="0" y="0"/>
                  </a:moveTo>
                  <a:lnTo>
                    <a:pt x="1406023" y="0"/>
                  </a:lnTo>
                  <a:lnTo>
                    <a:pt x="1406023" y="1404265"/>
                  </a:lnTo>
                  <a:lnTo>
                    <a:pt x="0" y="1404265"/>
                  </a:lnTo>
                  <a:lnTo>
                    <a:pt x="0" y="0"/>
                  </a:lnTo>
                  <a:close/>
                </a:path>
              </a:pathLst>
            </a:custGeom>
            <a:blipFill>
              <a:blip r:embed="rId6"/>
              <a:stretch>
                <a:fillRect/>
              </a:stretch>
            </a:blipFill>
          </p:spPr>
          <p:txBody>
            <a:bodyPr/>
            <a:lstStyle/>
            <a:p>
              <a:endParaRPr lang="en-ZA" sz="1200"/>
            </a:p>
          </p:txBody>
        </p:sp>
        <p:grpSp>
          <p:nvGrpSpPr>
            <p:cNvPr id="22" name="Group 22"/>
            <p:cNvGrpSpPr/>
            <p:nvPr/>
          </p:nvGrpSpPr>
          <p:grpSpPr>
            <a:xfrm>
              <a:off x="238094" y="237215"/>
              <a:ext cx="929835" cy="929835"/>
              <a:chOff x="0" y="0"/>
              <a:chExt cx="6350000" cy="6350000"/>
            </a:xfrm>
          </p:grpSpPr>
          <p:sp>
            <p:nvSpPr>
              <p:cNvPr id="23" name="Freeform 2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996A39"/>
              </a:solidFill>
            </p:spPr>
            <p:txBody>
              <a:bodyPr/>
              <a:lstStyle/>
              <a:p>
                <a:endParaRPr lang="en-ZA" sz="1200"/>
              </a:p>
            </p:txBody>
          </p:sp>
        </p:grpSp>
      </p:grpSp>
      <p:grpSp>
        <p:nvGrpSpPr>
          <p:cNvPr id="24" name="Group 24"/>
          <p:cNvGrpSpPr/>
          <p:nvPr/>
        </p:nvGrpSpPr>
        <p:grpSpPr>
          <a:xfrm>
            <a:off x="4270739" y="1164202"/>
            <a:ext cx="703011" cy="702133"/>
            <a:chOff x="0" y="0"/>
            <a:chExt cx="1406023" cy="1404265"/>
          </a:xfrm>
        </p:grpSpPr>
        <p:sp>
          <p:nvSpPr>
            <p:cNvPr id="25" name="Freeform 25"/>
            <p:cNvSpPr/>
            <p:nvPr/>
          </p:nvSpPr>
          <p:spPr>
            <a:xfrm>
              <a:off x="0" y="0"/>
              <a:ext cx="1406023" cy="1404265"/>
            </a:xfrm>
            <a:custGeom>
              <a:avLst/>
              <a:gdLst/>
              <a:ahLst/>
              <a:cxnLst/>
              <a:rect l="l" t="t" r="r" b="b"/>
              <a:pathLst>
                <a:path w="1406023" h="1404265">
                  <a:moveTo>
                    <a:pt x="0" y="0"/>
                  </a:moveTo>
                  <a:lnTo>
                    <a:pt x="1406023" y="0"/>
                  </a:lnTo>
                  <a:lnTo>
                    <a:pt x="1406023" y="1404265"/>
                  </a:lnTo>
                  <a:lnTo>
                    <a:pt x="0" y="1404265"/>
                  </a:lnTo>
                  <a:lnTo>
                    <a:pt x="0" y="0"/>
                  </a:lnTo>
                  <a:close/>
                </a:path>
              </a:pathLst>
            </a:custGeom>
            <a:blipFill>
              <a:blip r:embed="rId6"/>
              <a:stretch>
                <a:fillRect/>
              </a:stretch>
            </a:blipFill>
          </p:spPr>
          <p:txBody>
            <a:bodyPr/>
            <a:lstStyle/>
            <a:p>
              <a:endParaRPr lang="en-ZA" sz="1200"/>
            </a:p>
          </p:txBody>
        </p:sp>
        <p:grpSp>
          <p:nvGrpSpPr>
            <p:cNvPr id="26" name="Group 26"/>
            <p:cNvGrpSpPr/>
            <p:nvPr/>
          </p:nvGrpSpPr>
          <p:grpSpPr>
            <a:xfrm>
              <a:off x="238094" y="237215"/>
              <a:ext cx="929835" cy="929835"/>
              <a:chOff x="0" y="0"/>
              <a:chExt cx="6350000" cy="6350000"/>
            </a:xfrm>
          </p:grpSpPr>
          <p:sp>
            <p:nvSpPr>
              <p:cNvPr id="27" name="Freeform 2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996A39"/>
              </a:solidFill>
            </p:spPr>
            <p:txBody>
              <a:bodyPr/>
              <a:lstStyle/>
              <a:p>
                <a:endParaRPr lang="en-ZA" sz="1200"/>
              </a:p>
            </p:txBody>
          </p:sp>
        </p:grpSp>
      </p:grpSp>
      <p:grpSp>
        <p:nvGrpSpPr>
          <p:cNvPr id="28" name="Group 28"/>
          <p:cNvGrpSpPr/>
          <p:nvPr/>
        </p:nvGrpSpPr>
        <p:grpSpPr>
          <a:xfrm>
            <a:off x="7072371" y="1129008"/>
            <a:ext cx="703011" cy="702133"/>
            <a:chOff x="0" y="0"/>
            <a:chExt cx="1406023" cy="1404265"/>
          </a:xfrm>
        </p:grpSpPr>
        <p:sp>
          <p:nvSpPr>
            <p:cNvPr id="29" name="Freeform 29"/>
            <p:cNvSpPr/>
            <p:nvPr/>
          </p:nvSpPr>
          <p:spPr>
            <a:xfrm>
              <a:off x="0" y="0"/>
              <a:ext cx="1406023" cy="1404265"/>
            </a:xfrm>
            <a:custGeom>
              <a:avLst/>
              <a:gdLst/>
              <a:ahLst/>
              <a:cxnLst/>
              <a:rect l="l" t="t" r="r" b="b"/>
              <a:pathLst>
                <a:path w="1406023" h="1404265">
                  <a:moveTo>
                    <a:pt x="0" y="0"/>
                  </a:moveTo>
                  <a:lnTo>
                    <a:pt x="1406023" y="0"/>
                  </a:lnTo>
                  <a:lnTo>
                    <a:pt x="1406023" y="1404265"/>
                  </a:lnTo>
                  <a:lnTo>
                    <a:pt x="0" y="1404265"/>
                  </a:lnTo>
                  <a:lnTo>
                    <a:pt x="0" y="0"/>
                  </a:lnTo>
                  <a:close/>
                </a:path>
              </a:pathLst>
            </a:custGeom>
            <a:blipFill>
              <a:blip r:embed="rId6"/>
              <a:stretch>
                <a:fillRect/>
              </a:stretch>
            </a:blipFill>
          </p:spPr>
          <p:txBody>
            <a:bodyPr/>
            <a:lstStyle/>
            <a:p>
              <a:endParaRPr lang="en-ZA" sz="1200"/>
            </a:p>
          </p:txBody>
        </p:sp>
        <p:grpSp>
          <p:nvGrpSpPr>
            <p:cNvPr id="30" name="Group 30"/>
            <p:cNvGrpSpPr/>
            <p:nvPr/>
          </p:nvGrpSpPr>
          <p:grpSpPr>
            <a:xfrm>
              <a:off x="238094" y="237215"/>
              <a:ext cx="929835" cy="929835"/>
              <a:chOff x="0" y="0"/>
              <a:chExt cx="6350000" cy="6350000"/>
            </a:xfrm>
          </p:grpSpPr>
          <p:sp>
            <p:nvSpPr>
              <p:cNvPr id="31" name="Freeform 3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996A39"/>
              </a:solidFill>
            </p:spPr>
            <p:txBody>
              <a:bodyPr/>
              <a:lstStyle/>
              <a:p>
                <a:endParaRPr lang="en-ZA" sz="1200"/>
              </a:p>
            </p:txBody>
          </p:sp>
        </p:grpSp>
      </p:grpSp>
      <p:grpSp>
        <p:nvGrpSpPr>
          <p:cNvPr id="32" name="Group 32"/>
          <p:cNvGrpSpPr/>
          <p:nvPr/>
        </p:nvGrpSpPr>
        <p:grpSpPr>
          <a:xfrm>
            <a:off x="9670693" y="1784623"/>
            <a:ext cx="703011" cy="702133"/>
            <a:chOff x="0" y="0"/>
            <a:chExt cx="1406023" cy="1404265"/>
          </a:xfrm>
        </p:grpSpPr>
        <p:sp>
          <p:nvSpPr>
            <p:cNvPr id="33" name="Freeform 33"/>
            <p:cNvSpPr/>
            <p:nvPr/>
          </p:nvSpPr>
          <p:spPr>
            <a:xfrm>
              <a:off x="0" y="0"/>
              <a:ext cx="1406023" cy="1404265"/>
            </a:xfrm>
            <a:custGeom>
              <a:avLst/>
              <a:gdLst/>
              <a:ahLst/>
              <a:cxnLst/>
              <a:rect l="l" t="t" r="r" b="b"/>
              <a:pathLst>
                <a:path w="1406023" h="1404265">
                  <a:moveTo>
                    <a:pt x="0" y="0"/>
                  </a:moveTo>
                  <a:lnTo>
                    <a:pt x="1406023" y="0"/>
                  </a:lnTo>
                  <a:lnTo>
                    <a:pt x="1406023" y="1404265"/>
                  </a:lnTo>
                  <a:lnTo>
                    <a:pt x="0" y="1404265"/>
                  </a:lnTo>
                  <a:lnTo>
                    <a:pt x="0" y="0"/>
                  </a:lnTo>
                  <a:close/>
                </a:path>
              </a:pathLst>
            </a:custGeom>
            <a:blipFill>
              <a:blip r:embed="rId6"/>
              <a:stretch>
                <a:fillRect/>
              </a:stretch>
            </a:blipFill>
          </p:spPr>
          <p:txBody>
            <a:bodyPr/>
            <a:lstStyle/>
            <a:p>
              <a:endParaRPr lang="en-ZA" sz="1200"/>
            </a:p>
          </p:txBody>
        </p:sp>
        <p:grpSp>
          <p:nvGrpSpPr>
            <p:cNvPr id="34" name="Group 34"/>
            <p:cNvGrpSpPr/>
            <p:nvPr/>
          </p:nvGrpSpPr>
          <p:grpSpPr>
            <a:xfrm>
              <a:off x="238094" y="237215"/>
              <a:ext cx="929835" cy="929835"/>
              <a:chOff x="0" y="0"/>
              <a:chExt cx="6350000" cy="6350000"/>
            </a:xfrm>
          </p:grpSpPr>
          <p:sp>
            <p:nvSpPr>
              <p:cNvPr id="35" name="Freeform 3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996A39"/>
              </a:solidFill>
            </p:spPr>
            <p:txBody>
              <a:bodyPr/>
              <a:lstStyle/>
              <a:p>
                <a:endParaRPr lang="en-ZA" sz="1200"/>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2683" y="0"/>
            <a:ext cx="1345512" cy="6858000"/>
            <a:chOff x="0" y="0"/>
            <a:chExt cx="2691024" cy="13716000"/>
          </a:xfrm>
        </p:grpSpPr>
        <p:pic>
          <p:nvPicPr>
            <p:cNvPr id="4" name="Picture 4"/>
            <p:cNvPicPr>
              <a:picLocks noChangeAspect="1"/>
            </p:cNvPicPr>
            <p:nvPr/>
          </p:nvPicPr>
          <p:blipFill>
            <a:blip r:embed="rId2"/>
            <a:srcRect l="26334" r="61746"/>
            <a:stretch>
              <a:fillRect/>
            </a:stretch>
          </p:blipFill>
          <p:spPr>
            <a:xfrm flipH="1">
              <a:off x="0" y="0"/>
              <a:ext cx="2691024" cy="13716000"/>
            </a:xfrm>
            <a:prstGeom prst="rect">
              <a:avLst/>
            </a:prstGeom>
          </p:spPr>
        </p:pic>
      </p:grpSp>
      <p:grpSp>
        <p:nvGrpSpPr>
          <p:cNvPr id="5" name="Group 5"/>
          <p:cNvGrpSpPr/>
          <p:nvPr/>
        </p:nvGrpSpPr>
        <p:grpSpPr>
          <a:xfrm>
            <a:off x="11507213" y="4543437"/>
            <a:ext cx="684787" cy="2314563"/>
            <a:chOff x="0" y="0"/>
            <a:chExt cx="263924" cy="892056"/>
          </a:xfrm>
        </p:grpSpPr>
        <p:sp>
          <p:nvSpPr>
            <p:cNvPr id="6" name="Freeform 6"/>
            <p:cNvSpPr/>
            <p:nvPr/>
          </p:nvSpPr>
          <p:spPr>
            <a:xfrm>
              <a:off x="0" y="0"/>
              <a:ext cx="263924" cy="892056"/>
            </a:xfrm>
            <a:custGeom>
              <a:avLst/>
              <a:gdLst/>
              <a:ahLst/>
              <a:cxnLst/>
              <a:rect l="l" t="t" r="r" b="b"/>
              <a:pathLst>
                <a:path w="263924" h="892056">
                  <a:moveTo>
                    <a:pt x="0" y="0"/>
                  </a:moveTo>
                  <a:lnTo>
                    <a:pt x="263924" y="0"/>
                  </a:lnTo>
                  <a:lnTo>
                    <a:pt x="263924" y="892056"/>
                  </a:lnTo>
                  <a:lnTo>
                    <a:pt x="0" y="892056"/>
                  </a:lnTo>
                  <a:close/>
                </a:path>
              </a:pathLst>
            </a:custGeom>
            <a:solidFill>
              <a:srgbClr val="E87A00"/>
            </a:solidFill>
          </p:spPr>
          <p:txBody>
            <a:bodyPr/>
            <a:lstStyle/>
            <a:p>
              <a:endParaRPr lang="en-ZA" sz="1200"/>
            </a:p>
          </p:txBody>
        </p:sp>
        <p:sp>
          <p:nvSpPr>
            <p:cNvPr id="7" name="TextBox 7"/>
            <p:cNvSpPr txBox="1"/>
            <p:nvPr/>
          </p:nvSpPr>
          <p:spPr>
            <a:xfrm>
              <a:off x="0" y="-57150"/>
              <a:ext cx="263924" cy="949206"/>
            </a:xfrm>
            <a:prstGeom prst="rect">
              <a:avLst/>
            </a:prstGeom>
          </p:spPr>
          <p:txBody>
            <a:bodyPr lIns="33867" tIns="33867" rIns="33867" bIns="33867" rtlCol="0" anchor="ctr"/>
            <a:lstStyle/>
            <a:p>
              <a:pPr algn="ctr">
                <a:lnSpc>
                  <a:spcPts val="1773"/>
                </a:lnSpc>
              </a:pPr>
              <a:endParaRPr sz="1200"/>
            </a:p>
          </p:txBody>
        </p:sp>
      </p:grpSp>
      <p:sp>
        <p:nvSpPr>
          <p:cNvPr id="8" name="TextBox 8"/>
          <p:cNvSpPr txBox="1"/>
          <p:nvPr/>
        </p:nvSpPr>
        <p:spPr>
          <a:xfrm>
            <a:off x="1633433" y="331643"/>
            <a:ext cx="10385847" cy="283154"/>
          </a:xfrm>
          <a:prstGeom prst="rect">
            <a:avLst/>
          </a:prstGeom>
        </p:spPr>
        <p:txBody>
          <a:bodyPr wrap="square" lIns="0" tIns="0" rIns="0" bIns="0" rtlCol="0" anchor="t">
            <a:spAutoFit/>
          </a:bodyPr>
          <a:lstStyle/>
          <a:p>
            <a:pPr lvl="1" algn="ctr"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300" b="1" dirty="0">
                <a:solidFill>
                  <a:srgbClr val="000000"/>
                </a:solidFill>
                <a:latin typeface="Verdana"/>
                <a:ea typeface="+mj-ea"/>
              </a:rPr>
              <a:t>Envisioning the future : Educational Role</a:t>
            </a:r>
          </a:p>
        </p:txBody>
      </p:sp>
      <p:grpSp>
        <p:nvGrpSpPr>
          <p:cNvPr id="9" name="Group 9"/>
          <p:cNvGrpSpPr/>
          <p:nvPr/>
        </p:nvGrpSpPr>
        <p:grpSpPr>
          <a:xfrm>
            <a:off x="1370648" y="870767"/>
            <a:ext cx="10136565" cy="1379618"/>
            <a:chOff x="0" y="0"/>
            <a:chExt cx="3694788" cy="470642"/>
          </a:xfrm>
        </p:grpSpPr>
        <p:sp>
          <p:nvSpPr>
            <p:cNvPr id="10" name="Freeform 10"/>
            <p:cNvSpPr/>
            <p:nvPr/>
          </p:nvSpPr>
          <p:spPr>
            <a:xfrm>
              <a:off x="0" y="0"/>
              <a:ext cx="3694788" cy="470642"/>
            </a:xfrm>
            <a:custGeom>
              <a:avLst/>
              <a:gdLst/>
              <a:ahLst/>
              <a:cxnLst/>
              <a:rect l="l" t="t" r="r" b="b"/>
              <a:pathLst>
                <a:path w="3694788" h="470642">
                  <a:moveTo>
                    <a:pt x="0" y="0"/>
                  </a:moveTo>
                  <a:lnTo>
                    <a:pt x="3694788" y="0"/>
                  </a:lnTo>
                  <a:lnTo>
                    <a:pt x="3694788" y="470642"/>
                  </a:lnTo>
                  <a:lnTo>
                    <a:pt x="0" y="470642"/>
                  </a:lnTo>
                  <a:close/>
                </a:path>
              </a:pathLst>
            </a:custGeom>
            <a:solidFill>
              <a:srgbClr val="9A6B37">
                <a:alpha val="26667"/>
              </a:srgbClr>
            </a:solidFill>
          </p:spPr>
          <p:txBody>
            <a:bodyPr/>
            <a:lstStyle/>
            <a:p>
              <a:endParaRPr lang="en-ZA" sz="1200"/>
            </a:p>
          </p:txBody>
        </p:sp>
        <p:sp>
          <p:nvSpPr>
            <p:cNvPr id="11" name="TextBox 11"/>
            <p:cNvSpPr txBox="1"/>
            <p:nvPr/>
          </p:nvSpPr>
          <p:spPr>
            <a:xfrm>
              <a:off x="0" y="-57150"/>
              <a:ext cx="3694788" cy="527792"/>
            </a:xfrm>
            <a:prstGeom prst="rect">
              <a:avLst/>
            </a:prstGeom>
          </p:spPr>
          <p:txBody>
            <a:bodyPr lIns="33867" tIns="33867" rIns="33867" bIns="33867" rtlCol="0" anchor="ctr"/>
            <a:lstStyle/>
            <a:p>
              <a:pPr algn="ctr">
                <a:lnSpc>
                  <a:spcPts val="1773"/>
                </a:lnSpc>
              </a:pPr>
              <a:endParaRPr sz="1200"/>
            </a:p>
          </p:txBody>
        </p:sp>
      </p:grpSp>
      <p:grpSp>
        <p:nvGrpSpPr>
          <p:cNvPr id="12" name="Group 12"/>
          <p:cNvGrpSpPr/>
          <p:nvPr/>
        </p:nvGrpSpPr>
        <p:grpSpPr>
          <a:xfrm>
            <a:off x="1358196" y="2561598"/>
            <a:ext cx="10385847" cy="861054"/>
            <a:chOff x="0" y="0"/>
            <a:chExt cx="3694788" cy="289315"/>
          </a:xfrm>
        </p:grpSpPr>
        <p:sp>
          <p:nvSpPr>
            <p:cNvPr id="13" name="Freeform 13"/>
            <p:cNvSpPr/>
            <p:nvPr/>
          </p:nvSpPr>
          <p:spPr>
            <a:xfrm>
              <a:off x="0" y="0"/>
              <a:ext cx="3694788" cy="289315"/>
            </a:xfrm>
            <a:custGeom>
              <a:avLst/>
              <a:gdLst/>
              <a:ahLst/>
              <a:cxnLst/>
              <a:rect l="l" t="t" r="r" b="b"/>
              <a:pathLst>
                <a:path w="3694788" h="289315">
                  <a:moveTo>
                    <a:pt x="0" y="0"/>
                  </a:moveTo>
                  <a:lnTo>
                    <a:pt x="3694788" y="0"/>
                  </a:lnTo>
                  <a:lnTo>
                    <a:pt x="3694788" y="289315"/>
                  </a:lnTo>
                  <a:lnTo>
                    <a:pt x="0" y="289315"/>
                  </a:lnTo>
                  <a:close/>
                </a:path>
              </a:pathLst>
            </a:custGeom>
            <a:solidFill>
              <a:srgbClr val="F8DCBF"/>
            </a:solidFill>
          </p:spPr>
          <p:txBody>
            <a:bodyPr/>
            <a:lstStyle/>
            <a:p>
              <a:endParaRPr lang="en-ZA" sz="1200"/>
            </a:p>
          </p:txBody>
        </p:sp>
        <p:sp>
          <p:nvSpPr>
            <p:cNvPr id="14" name="TextBox 14"/>
            <p:cNvSpPr txBox="1"/>
            <p:nvPr/>
          </p:nvSpPr>
          <p:spPr>
            <a:xfrm>
              <a:off x="0" y="-57150"/>
              <a:ext cx="3694788" cy="346465"/>
            </a:xfrm>
            <a:prstGeom prst="rect">
              <a:avLst/>
            </a:prstGeom>
          </p:spPr>
          <p:txBody>
            <a:bodyPr lIns="33867" tIns="33867" rIns="33867" bIns="33867" rtlCol="0" anchor="ctr"/>
            <a:lstStyle/>
            <a:p>
              <a:pPr algn="ctr">
                <a:lnSpc>
                  <a:spcPts val="1773"/>
                </a:lnSpc>
              </a:pPr>
              <a:endParaRPr sz="1200"/>
            </a:p>
          </p:txBody>
        </p:sp>
      </p:grpSp>
      <p:sp>
        <p:nvSpPr>
          <p:cNvPr id="15" name="TextBox 15"/>
          <p:cNvSpPr txBox="1"/>
          <p:nvPr/>
        </p:nvSpPr>
        <p:spPr>
          <a:xfrm>
            <a:off x="1427197" y="892365"/>
            <a:ext cx="8118427" cy="514115"/>
          </a:xfrm>
          <a:prstGeom prst="rect">
            <a:avLst/>
          </a:prstGeom>
        </p:spPr>
        <p:txBody>
          <a:bodyPr wrap="square" lIns="0" tIns="0" rIns="0" bIns="0" rtlCol="0" anchor="t">
            <a:spAutoFit/>
          </a:bodyPr>
          <a:lstStyle/>
          <a:p>
            <a:pPr>
              <a:lnSpc>
                <a:spcPts val="2053"/>
              </a:lnSpc>
            </a:pPr>
            <a:r>
              <a:rPr lang="en-US" sz="1467" b="1" dirty="0">
                <a:solidFill>
                  <a:srgbClr val="000000"/>
                </a:solidFill>
                <a:latin typeface="Poppins 1 Bold"/>
              </a:rPr>
              <a:t>CURRICULUM DEVELOPMENT AND INTERDISCIPLINARY STUDIES</a:t>
            </a:r>
          </a:p>
          <a:p>
            <a:pPr>
              <a:lnSpc>
                <a:spcPts val="2053"/>
              </a:lnSpc>
            </a:pPr>
            <a:r>
              <a:rPr lang="en-US" sz="1467" b="1" dirty="0">
                <a:solidFill>
                  <a:srgbClr val="000000"/>
                </a:solidFill>
                <a:latin typeface="Poppins 1 Bold"/>
              </a:rPr>
              <a:t> </a:t>
            </a:r>
          </a:p>
        </p:txBody>
      </p:sp>
      <p:sp>
        <p:nvSpPr>
          <p:cNvPr id="16" name="TextBox 16"/>
          <p:cNvSpPr txBox="1"/>
          <p:nvPr/>
        </p:nvSpPr>
        <p:spPr>
          <a:xfrm>
            <a:off x="1427197" y="1173197"/>
            <a:ext cx="9865357" cy="1423338"/>
          </a:xfrm>
          <a:prstGeom prst="rect">
            <a:avLst/>
          </a:prstGeom>
        </p:spPr>
        <p:txBody>
          <a:bodyPr wrap="square" lIns="0" tIns="0" rIns="0" bIns="0" rtlCol="0" anchor="t">
            <a:spAutoFit/>
          </a:bodyPr>
          <a:lstStyle/>
          <a:p>
            <a:pPr algn="just">
              <a:lnSpc>
                <a:spcPts val="1587"/>
              </a:lnSpc>
            </a:pPr>
            <a:r>
              <a:rPr lang="en-US" sz="1600" dirty="0">
                <a:solidFill>
                  <a:srgbClr val="000000"/>
                </a:solidFill>
                <a:latin typeface="Poppins 1"/>
              </a:rPr>
              <a:t>Many institutions, expressed a desire for the CBE to provide guidance on aspects naming qualifications, setting learning outcomes, and student placement; creating a unified standard for educational institutions to follow, ensuring a coherent approach across the sector</a:t>
            </a:r>
          </a:p>
          <a:p>
            <a:pPr algn="just">
              <a:lnSpc>
                <a:spcPts val="1587"/>
              </a:lnSpc>
            </a:pPr>
            <a:endParaRPr lang="en-US" sz="1600" dirty="0">
              <a:solidFill>
                <a:srgbClr val="000000"/>
              </a:solidFill>
              <a:latin typeface="Poppins 1"/>
            </a:endParaRPr>
          </a:p>
          <a:p>
            <a:pPr algn="just">
              <a:lnSpc>
                <a:spcPts val="1587"/>
              </a:lnSpc>
            </a:pPr>
            <a:r>
              <a:rPr lang="en-US" sz="1600" dirty="0">
                <a:solidFill>
                  <a:srgbClr val="000000"/>
                </a:solidFill>
                <a:latin typeface="Poppins 1"/>
              </a:rPr>
              <a:t>Emphasis on interdisciplinary studies reflects the changing nature of built environment education</a:t>
            </a:r>
          </a:p>
          <a:p>
            <a:pPr algn="just">
              <a:lnSpc>
                <a:spcPts val="1587"/>
              </a:lnSpc>
            </a:pPr>
            <a:endParaRPr lang="en-US" sz="1600" dirty="0">
              <a:solidFill>
                <a:srgbClr val="000000"/>
              </a:solidFill>
              <a:latin typeface="Poppins 1"/>
            </a:endParaRPr>
          </a:p>
          <a:p>
            <a:pPr algn="just">
              <a:lnSpc>
                <a:spcPts val="1587"/>
              </a:lnSpc>
            </a:pPr>
            <a:endParaRPr lang="en-US" sz="1133" dirty="0">
              <a:solidFill>
                <a:srgbClr val="000000"/>
              </a:solidFill>
              <a:latin typeface="Poppins 1"/>
            </a:endParaRPr>
          </a:p>
        </p:txBody>
      </p:sp>
      <p:sp>
        <p:nvSpPr>
          <p:cNvPr id="17" name="TextBox 17"/>
          <p:cNvSpPr txBox="1"/>
          <p:nvPr/>
        </p:nvSpPr>
        <p:spPr>
          <a:xfrm>
            <a:off x="1508652" y="2850463"/>
            <a:ext cx="9383743" cy="397416"/>
          </a:xfrm>
          <a:prstGeom prst="rect">
            <a:avLst/>
          </a:prstGeom>
        </p:spPr>
        <p:txBody>
          <a:bodyPr lIns="0" tIns="0" rIns="0" bIns="0" rtlCol="0" anchor="t">
            <a:spAutoFit/>
          </a:bodyPr>
          <a:lstStyle/>
          <a:p>
            <a:pPr algn="just">
              <a:lnSpc>
                <a:spcPts val="1587"/>
              </a:lnSpc>
            </a:pPr>
            <a:r>
              <a:rPr lang="en-US" sz="1600" dirty="0">
                <a:solidFill>
                  <a:srgbClr val="000000"/>
                </a:solidFill>
                <a:latin typeface="Poppins 1"/>
              </a:rPr>
              <a:t>Need for the CBE to bridge the gap between academia, the private sector, government, and communities</a:t>
            </a:r>
          </a:p>
          <a:p>
            <a:pPr algn="just">
              <a:lnSpc>
                <a:spcPts val="1587"/>
              </a:lnSpc>
            </a:pPr>
            <a:endParaRPr lang="en-US" sz="1133" dirty="0">
              <a:solidFill>
                <a:srgbClr val="000000"/>
              </a:solidFill>
              <a:latin typeface="Poppins 1"/>
            </a:endParaRPr>
          </a:p>
        </p:txBody>
      </p:sp>
      <p:sp>
        <p:nvSpPr>
          <p:cNvPr id="18" name="TextBox 18"/>
          <p:cNvSpPr txBox="1"/>
          <p:nvPr/>
        </p:nvSpPr>
        <p:spPr>
          <a:xfrm>
            <a:off x="1542588" y="2597270"/>
            <a:ext cx="6043856" cy="244811"/>
          </a:xfrm>
          <a:prstGeom prst="rect">
            <a:avLst/>
          </a:prstGeom>
        </p:spPr>
        <p:txBody>
          <a:bodyPr wrap="square" lIns="0" tIns="0" rIns="0" bIns="0" rtlCol="0" anchor="t">
            <a:spAutoFit/>
          </a:bodyPr>
          <a:lstStyle/>
          <a:p>
            <a:pPr>
              <a:lnSpc>
                <a:spcPts val="2053"/>
              </a:lnSpc>
            </a:pPr>
            <a:r>
              <a:rPr lang="en-US" sz="1467" b="1" dirty="0">
                <a:solidFill>
                  <a:srgbClr val="000000"/>
                </a:solidFill>
                <a:latin typeface="Poppins 1 Bold"/>
              </a:rPr>
              <a:t>FACILITATING COLLABORATION AND TECHNOLOGY  </a:t>
            </a:r>
          </a:p>
        </p:txBody>
      </p:sp>
      <p:grpSp>
        <p:nvGrpSpPr>
          <p:cNvPr id="19" name="Group 19"/>
          <p:cNvGrpSpPr/>
          <p:nvPr/>
        </p:nvGrpSpPr>
        <p:grpSpPr>
          <a:xfrm>
            <a:off x="1370648" y="3530600"/>
            <a:ext cx="10136565" cy="990579"/>
            <a:chOff x="0" y="0"/>
            <a:chExt cx="3694788" cy="361067"/>
          </a:xfrm>
        </p:grpSpPr>
        <p:sp>
          <p:nvSpPr>
            <p:cNvPr id="20" name="Freeform 20"/>
            <p:cNvSpPr/>
            <p:nvPr/>
          </p:nvSpPr>
          <p:spPr>
            <a:xfrm>
              <a:off x="0" y="0"/>
              <a:ext cx="3694788" cy="361067"/>
            </a:xfrm>
            <a:custGeom>
              <a:avLst/>
              <a:gdLst/>
              <a:ahLst/>
              <a:cxnLst/>
              <a:rect l="l" t="t" r="r" b="b"/>
              <a:pathLst>
                <a:path w="3694788" h="361067">
                  <a:moveTo>
                    <a:pt x="0" y="0"/>
                  </a:moveTo>
                  <a:lnTo>
                    <a:pt x="3694788" y="0"/>
                  </a:lnTo>
                  <a:lnTo>
                    <a:pt x="3694788" y="361067"/>
                  </a:lnTo>
                  <a:lnTo>
                    <a:pt x="0" y="361067"/>
                  </a:lnTo>
                  <a:close/>
                </a:path>
              </a:pathLst>
            </a:custGeom>
            <a:solidFill>
              <a:srgbClr val="9A6A36">
                <a:alpha val="26667"/>
              </a:srgbClr>
            </a:solidFill>
          </p:spPr>
          <p:txBody>
            <a:bodyPr/>
            <a:lstStyle/>
            <a:p>
              <a:endParaRPr lang="en-ZA" sz="1200"/>
            </a:p>
          </p:txBody>
        </p:sp>
        <p:sp>
          <p:nvSpPr>
            <p:cNvPr id="21" name="TextBox 21"/>
            <p:cNvSpPr txBox="1"/>
            <p:nvPr/>
          </p:nvSpPr>
          <p:spPr>
            <a:xfrm>
              <a:off x="0" y="-57150"/>
              <a:ext cx="3694788" cy="418217"/>
            </a:xfrm>
            <a:prstGeom prst="rect">
              <a:avLst/>
            </a:prstGeom>
          </p:spPr>
          <p:txBody>
            <a:bodyPr lIns="33867" tIns="33867" rIns="33867" bIns="33867" rtlCol="0" anchor="ctr"/>
            <a:lstStyle/>
            <a:p>
              <a:pPr algn="ctr">
                <a:lnSpc>
                  <a:spcPts val="1773"/>
                </a:lnSpc>
              </a:pPr>
              <a:endParaRPr sz="1200"/>
            </a:p>
          </p:txBody>
        </p:sp>
      </p:grpSp>
      <p:sp>
        <p:nvSpPr>
          <p:cNvPr id="22" name="TextBox 22"/>
          <p:cNvSpPr txBox="1"/>
          <p:nvPr/>
        </p:nvSpPr>
        <p:spPr>
          <a:xfrm>
            <a:off x="1542588" y="4016708"/>
            <a:ext cx="9383743" cy="602601"/>
          </a:xfrm>
          <a:prstGeom prst="rect">
            <a:avLst/>
          </a:prstGeom>
        </p:spPr>
        <p:txBody>
          <a:bodyPr lIns="0" tIns="0" rIns="0" bIns="0" rtlCol="0" anchor="t">
            <a:spAutoFit/>
          </a:bodyPr>
          <a:lstStyle/>
          <a:p>
            <a:pPr algn="just">
              <a:lnSpc>
                <a:spcPts val="1587"/>
              </a:lnSpc>
            </a:pPr>
            <a:r>
              <a:rPr lang="en-US" sz="1600" dirty="0">
                <a:solidFill>
                  <a:srgbClr val="000000"/>
                </a:solidFill>
                <a:latin typeface="Poppins 1"/>
              </a:rPr>
              <a:t>CBE can play a proactive role in promoting the significance of these professions, highlighting employment opportunities and combating negative perceptions</a:t>
            </a:r>
          </a:p>
          <a:p>
            <a:pPr algn="just">
              <a:lnSpc>
                <a:spcPts val="1587"/>
              </a:lnSpc>
            </a:pPr>
            <a:endParaRPr lang="en-US" sz="1133" dirty="0">
              <a:solidFill>
                <a:srgbClr val="000000"/>
              </a:solidFill>
              <a:latin typeface="Poppins 1"/>
            </a:endParaRPr>
          </a:p>
        </p:txBody>
      </p:sp>
      <p:sp>
        <p:nvSpPr>
          <p:cNvPr id="23" name="TextBox 23"/>
          <p:cNvSpPr txBox="1"/>
          <p:nvPr/>
        </p:nvSpPr>
        <p:spPr>
          <a:xfrm>
            <a:off x="1542588" y="3646171"/>
            <a:ext cx="5803092" cy="244811"/>
          </a:xfrm>
          <a:prstGeom prst="rect">
            <a:avLst/>
          </a:prstGeom>
        </p:spPr>
        <p:txBody>
          <a:bodyPr wrap="square" lIns="0" tIns="0" rIns="0" bIns="0" rtlCol="0" anchor="t">
            <a:spAutoFit/>
          </a:bodyPr>
          <a:lstStyle/>
          <a:p>
            <a:pPr>
              <a:lnSpc>
                <a:spcPts val="2053"/>
              </a:lnSpc>
            </a:pPr>
            <a:r>
              <a:rPr lang="en-US" sz="1467" b="1" dirty="0">
                <a:solidFill>
                  <a:srgbClr val="000000"/>
                </a:solidFill>
                <a:latin typeface="Poppins 1 Bold"/>
              </a:rPr>
              <a:t>PUBLIC AWARENESS OF BUILT ENVIRONMENT PROFESSIONS</a:t>
            </a:r>
          </a:p>
        </p:txBody>
      </p:sp>
      <p:grpSp>
        <p:nvGrpSpPr>
          <p:cNvPr id="24" name="Group 24"/>
          <p:cNvGrpSpPr/>
          <p:nvPr/>
        </p:nvGrpSpPr>
        <p:grpSpPr>
          <a:xfrm>
            <a:off x="1358196" y="4641829"/>
            <a:ext cx="10136565" cy="793729"/>
            <a:chOff x="0" y="0"/>
            <a:chExt cx="3694788" cy="289315"/>
          </a:xfrm>
        </p:grpSpPr>
        <p:sp>
          <p:nvSpPr>
            <p:cNvPr id="25" name="Freeform 25"/>
            <p:cNvSpPr/>
            <p:nvPr/>
          </p:nvSpPr>
          <p:spPr>
            <a:xfrm>
              <a:off x="0" y="0"/>
              <a:ext cx="3694788" cy="289315"/>
            </a:xfrm>
            <a:custGeom>
              <a:avLst/>
              <a:gdLst/>
              <a:ahLst/>
              <a:cxnLst/>
              <a:rect l="l" t="t" r="r" b="b"/>
              <a:pathLst>
                <a:path w="3694788" h="289315">
                  <a:moveTo>
                    <a:pt x="0" y="0"/>
                  </a:moveTo>
                  <a:lnTo>
                    <a:pt x="3694788" y="0"/>
                  </a:lnTo>
                  <a:lnTo>
                    <a:pt x="3694788" y="289315"/>
                  </a:lnTo>
                  <a:lnTo>
                    <a:pt x="0" y="289315"/>
                  </a:lnTo>
                  <a:close/>
                </a:path>
              </a:pathLst>
            </a:custGeom>
            <a:solidFill>
              <a:srgbClr val="F8DCBF"/>
            </a:solidFill>
          </p:spPr>
          <p:txBody>
            <a:bodyPr/>
            <a:lstStyle/>
            <a:p>
              <a:endParaRPr lang="en-ZA" sz="1200"/>
            </a:p>
          </p:txBody>
        </p:sp>
        <p:sp>
          <p:nvSpPr>
            <p:cNvPr id="26" name="TextBox 26"/>
            <p:cNvSpPr txBox="1"/>
            <p:nvPr/>
          </p:nvSpPr>
          <p:spPr>
            <a:xfrm>
              <a:off x="0" y="-57150"/>
              <a:ext cx="3694788" cy="346465"/>
            </a:xfrm>
            <a:prstGeom prst="rect">
              <a:avLst/>
            </a:prstGeom>
          </p:spPr>
          <p:txBody>
            <a:bodyPr lIns="33867" tIns="33867" rIns="33867" bIns="33867" rtlCol="0" anchor="ctr"/>
            <a:lstStyle/>
            <a:p>
              <a:pPr algn="ctr">
                <a:lnSpc>
                  <a:spcPts val="1773"/>
                </a:lnSpc>
              </a:pPr>
              <a:endParaRPr sz="1200"/>
            </a:p>
          </p:txBody>
        </p:sp>
      </p:grpSp>
      <p:sp>
        <p:nvSpPr>
          <p:cNvPr id="27" name="TextBox 27"/>
          <p:cNvSpPr txBox="1"/>
          <p:nvPr/>
        </p:nvSpPr>
        <p:spPr>
          <a:xfrm>
            <a:off x="1530136" y="5103724"/>
            <a:ext cx="9383743" cy="397416"/>
          </a:xfrm>
          <a:prstGeom prst="rect">
            <a:avLst/>
          </a:prstGeom>
        </p:spPr>
        <p:txBody>
          <a:bodyPr lIns="0" tIns="0" rIns="0" bIns="0" rtlCol="0" anchor="t">
            <a:spAutoFit/>
          </a:bodyPr>
          <a:lstStyle/>
          <a:p>
            <a:pPr algn="just">
              <a:lnSpc>
                <a:spcPts val="1587"/>
              </a:lnSpc>
            </a:pPr>
            <a:r>
              <a:rPr lang="en-US" sz="1600" dirty="0">
                <a:solidFill>
                  <a:srgbClr val="000000"/>
                </a:solidFill>
                <a:latin typeface="Poppins 1"/>
              </a:rPr>
              <a:t>Institutions stressed the importance of financial support, especially for underprivileged students</a:t>
            </a:r>
          </a:p>
          <a:p>
            <a:pPr algn="just">
              <a:lnSpc>
                <a:spcPts val="1587"/>
              </a:lnSpc>
            </a:pPr>
            <a:endParaRPr lang="en-US" sz="1133" dirty="0">
              <a:solidFill>
                <a:srgbClr val="000000"/>
              </a:solidFill>
              <a:latin typeface="Poppins 1"/>
            </a:endParaRPr>
          </a:p>
        </p:txBody>
      </p:sp>
      <p:sp>
        <p:nvSpPr>
          <p:cNvPr id="28" name="TextBox 28"/>
          <p:cNvSpPr txBox="1"/>
          <p:nvPr/>
        </p:nvSpPr>
        <p:spPr>
          <a:xfrm>
            <a:off x="1530136" y="4757400"/>
            <a:ext cx="2594824" cy="244811"/>
          </a:xfrm>
          <a:prstGeom prst="rect">
            <a:avLst/>
          </a:prstGeom>
        </p:spPr>
        <p:txBody>
          <a:bodyPr wrap="square" lIns="0" tIns="0" rIns="0" bIns="0" rtlCol="0" anchor="t">
            <a:spAutoFit/>
          </a:bodyPr>
          <a:lstStyle/>
          <a:p>
            <a:pPr>
              <a:lnSpc>
                <a:spcPts val="2053"/>
              </a:lnSpc>
            </a:pPr>
            <a:r>
              <a:rPr lang="en-US" sz="1467" b="1" dirty="0">
                <a:solidFill>
                  <a:srgbClr val="000000"/>
                </a:solidFill>
                <a:latin typeface="Poppins 1 Bold"/>
              </a:rPr>
              <a:t>INCENTIVES</a:t>
            </a:r>
            <a:r>
              <a:rPr lang="en-US" sz="1467" dirty="0">
                <a:solidFill>
                  <a:srgbClr val="000000"/>
                </a:solidFill>
                <a:latin typeface="Poppins 1 Bold"/>
              </a:rPr>
              <a:t> </a:t>
            </a:r>
          </a:p>
        </p:txBody>
      </p:sp>
      <p:grpSp>
        <p:nvGrpSpPr>
          <p:cNvPr id="29" name="Group 29"/>
          <p:cNvGrpSpPr/>
          <p:nvPr/>
        </p:nvGrpSpPr>
        <p:grpSpPr>
          <a:xfrm>
            <a:off x="1358196" y="5556208"/>
            <a:ext cx="10136565" cy="990579"/>
            <a:chOff x="0" y="0"/>
            <a:chExt cx="3694788" cy="361067"/>
          </a:xfrm>
        </p:grpSpPr>
        <p:sp>
          <p:nvSpPr>
            <p:cNvPr id="30" name="Freeform 30"/>
            <p:cNvSpPr/>
            <p:nvPr/>
          </p:nvSpPr>
          <p:spPr>
            <a:xfrm>
              <a:off x="0" y="0"/>
              <a:ext cx="3694788" cy="361067"/>
            </a:xfrm>
            <a:custGeom>
              <a:avLst/>
              <a:gdLst/>
              <a:ahLst/>
              <a:cxnLst/>
              <a:rect l="l" t="t" r="r" b="b"/>
              <a:pathLst>
                <a:path w="3694788" h="361067">
                  <a:moveTo>
                    <a:pt x="0" y="0"/>
                  </a:moveTo>
                  <a:lnTo>
                    <a:pt x="3694788" y="0"/>
                  </a:lnTo>
                  <a:lnTo>
                    <a:pt x="3694788" y="361067"/>
                  </a:lnTo>
                  <a:lnTo>
                    <a:pt x="0" y="361067"/>
                  </a:lnTo>
                  <a:close/>
                </a:path>
              </a:pathLst>
            </a:custGeom>
            <a:solidFill>
              <a:srgbClr val="9A6A36">
                <a:alpha val="26667"/>
              </a:srgbClr>
            </a:solidFill>
          </p:spPr>
          <p:txBody>
            <a:bodyPr/>
            <a:lstStyle/>
            <a:p>
              <a:endParaRPr lang="en-ZA" sz="1200"/>
            </a:p>
          </p:txBody>
        </p:sp>
        <p:sp>
          <p:nvSpPr>
            <p:cNvPr id="31" name="TextBox 31"/>
            <p:cNvSpPr txBox="1"/>
            <p:nvPr/>
          </p:nvSpPr>
          <p:spPr>
            <a:xfrm>
              <a:off x="0" y="-57150"/>
              <a:ext cx="3694788" cy="418217"/>
            </a:xfrm>
            <a:prstGeom prst="rect">
              <a:avLst/>
            </a:prstGeom>
          </p:spPr>
          <p:txBody>
            <a:bodyPr lIns="33867" tIns="33867" rIns="33867" bIns="33867" rtlCol="0" anchor="ctr"/>
            <a:lstStyle/>
            <a:p>
              <a:pPr algn="ctr">
                <a:lnSpc>
                  <a:spcPts val="1773"/>
                </a:lnSpc>
              </a:pPr>
              <a:endParaRPr sz="1200"/>
            </a:p>
          </p:txBody>
        </p:sp>
      </p:grpSp>
      <p:sp>
        <p:nvSpPr>
          <p:cNvPr id="32" name="TextBox 32"/>
          <p:cNvSpPr txBox="1"/>
          <p:nvPr/>
        </p:nvSpPr>
        <p:spPr>
          <a:xfrm>
            <a:off x="1508652" y="6252073"/>
            <a:ext cx="9383743" cy="397416"/>
          </a:xfrm>
          <a:prstGeom prst="rect">
            <a:avLst/>
          </a:prstGeom>
        </p:spPr>
        <p:txBody>
          <a:bodyPr lIns="0" tIns="0" rIns="0" bIns="0" rtlCol="0" anchor="t">
            <a:spAutoFit/>
          </a:bodyPr>
          <a:lstStyle/>
          <a:p>
            <a:pPr algn="just">
              <a:lnSpc>
                <a:spcPts val="1587"/>
              </a:lnSpc>
            </a:pPr>
            <a:r>
              <a:rPr lang="en-US" sz="1600" dirty="0">
                <a:solidFill>
                  <a:srgbClr val="000000"/>
                </a:solidFill>
                <a:latin typeface="Poppins 1"/>
              </a:rPr>
              <a:t>The importance of aiding students in their transition from academia to the workplace</a:t>
            </a:r>
          </a:p>
          <a:p>
            <a:pPr algn="just">
              <a:lnSpc>
                <a:spcPts val="1587"/>
              </a:lnSpc>
            </a:pPr>
            <a:endParaRPr lang="en-US" sz="1133" dirty="0">
              <a:solidFill>
                <a:srgbClr val="000000"/>
              </a:solidFill>
              <a:latin typeface="Poppins 1"/>
            </a:endParaRPr>
          </a:p>
        </p:txBody>
      </p:sp>
      <p:sp>
        <p:nvSpPr>
          <p:cNvPr id="33" name="TextBox 33"/>
          <p:cNvSpPr txBox="1"/>
          <p:nvPr/>
        </p:nvSpPr>
        <p:spPr>
          <a:xfrm>
            <a:off x="1530136" y="5671779"/>
            <a:ext cx="7536226" cy="244811"/>
          </a:xfrm>
          <a:prstGeom prst="rect">
            <a:avLst/>
          </a:prstGeom>
        </p:spPr>
        <p:txBody>
          <a:bodyPr wrap="square" lIns="0" tIns="0" rIns="0" bIns="0" rtlCol="0" anchor="t">
            <a:spAutoFit/>
          </a:bodyPr>
          <a:lstStyle/>
          <a:p>
            <a:pPr>
              <a:lnSpc>
                <a:spcPts val="2053"/>
              </a:lnSpc>
            </a:pPr>
            <a:r>
              <a:rPr lang="en-US" sz="1467" b="1" dirty="0">
                <a:solidFill>
                  <a:srgbClr val="000000"/>
                </a:solidFill>
                <a:latin typeface="Poppins 1 Bold"/>
              </a:rPr>
              <a:t>FACILITATING EMPLOYMENT, MENTORING AND INTERNSHIPS</a:t>
            </a:r>
          </a:p>
        </p:txBody>
      </p:sp>
      <p:sp>
        <p:nvSpPr>
          <p:cNvPr id="34" name="TextBox 33">
            <a:extLst>
              <a:ext uri="{FF2B5EF4-FFF2-40B4-BE49-F238E27FC236}">
                <a16:creationId xmlns:a16="http://schemas.microsoft.com/office/drawing/2014/main" id="{2A1E7C69-4B8C-0924-A8B5-DA95F06A2C33}"/>
              </a:ext>
            </a:extLst>
          </p:cNvPr>
          <p:cNvSpPr txBox="1"/>
          <p:nvPr/>
        </p:nvSpPr>
        <p:spPr>
          <a:xfrm>
            <a:off x="1427197" y="3025626"/>
            <a:ext cx="9998562" cy="300339"/>
          </a:xfrm>
          <a:prstGeom prst="rect">
            <a:avLst/>
          </a:prstGeom>
          <a:noFill/>
        </p:spPr>
        <p:txBody>
          <a:bodyPr wrap="square">
            <a:spAutoFit/>
          </a:bodyPr>
          <a:lstStyle/>
          <a:p>
            <a:pPr algn="just">
              <a:lnSpc>
                <a:spcPts val="1587"/>
              </a:lnSpc>
            </a:pPr>
            <a:r>
              <a:rPr lang="en-US" sz="1600" dirty="0">
                <a:solidFill>
                  <a:srgbClr val="000000"/>
                </a:solidFill>
                <a:latin typeface="Poppins 1"/>
              </a:rPr>
              <a:t>Integration of technology, digital tools, and software in education is essential to prepare students for modern practices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7" y="21998"/>
            <a:ext cx="11973464" cy="482515"/>
          </a:xfrm>
        </p:spPr>
        <p:txBody>
          <a:bodyPr vert="horz" lIns="91440" tIns="45720" rIns="91440" bIns="45720" rtlCol="0" anchor="b">
            <a:normAutofit fontScale="90000"/>
          </a:bodyPr>
          <a:lstStyle/>
          <a:p>
            <a:pPr marL="457200" lvl="1" algn="ctr" rtl="0">
              <a:lnSpc>
                <a:spcPct val="90000"/>
              </a:lnSpc>
              <a:spcBef>
                <a:spcPct val="0"/>
              </a:spcBef>
              <a:spcAft>
                <a:spcPts val="300"/>
              </a:spcAft>
            </a:pPr>
            <a:br>
              <a:rPr lang="en-US" sz="3600" b="1" kern="1200" dirty="0">
                <a:solidFill>
                  <a:schemeClr val="accent2">
                    <a:lumMod val="50000"/>
                  </a:schemeClr>
                </a:solidFill>
                <a:latin typeface="Calibri" panose="020F0502020204030204" pitchFamily="34" charset="0"/>
                <a:ea typeface="+mn-ea"/>
                <a:cs typeface="+mn-cs"/>
              </a:rPr>
            </a:br>
            <a:r>
              <a:rPr lang="en-US" sz="2600" b="1" kern="1200" dirty="0">
                <a:solidFill>
                  <a:srgbClr val="000000"/>
                </a:solidFill>
                <a:latin typeface="Verdana"/>
                <a:ea typeface="+mj-ea"/>
                <a:cs typeface="+mn-cs"/>
              </a:rPr>
              <a:t>A call for alternative voices in the built environment </a:t>
            </a:r>
          </a:p>
        </p:txBody>
      </p:sp>
      <p:pic>
        <p:nvPicPr>
          <p:cNvPr id="3" name="Picture 4" descr="Image">
            <a:extLst>
              <a:ext uri="{FF2B5EF4-FFF2-40B4-BE49-F238E27FC236}">
                <a16:creationId xmlns:a16="http://schemas.microsoft.com/office/drawing/2014/main" id="{4A120E90-C0EC-BE88-5C4B-2ABB618FAC0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664233"/>
            <a:ext cx="11973464" cy="40975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03726B0-C6CA-6C4F-489A-2CC6545EC377}"/>
              </a:ext>
            </a:extLst>
          </p:cNvPr>
          <p:cNvSpPr txBox="1"/>
          <p:nvPr/>
        </p:nvSpPr>
        <p:spPr>
          <a:xfrm>
            <a:off x="120769" y="4412544"/>
            <a:ext cx="11352362" cy="2285241"/>
          </a:xfrm>
          <a:prstGeom prst="rect">
            <a:avLst/>
          </a:prstGeom>
          <a:noFill/>
        </p:spPr>
        <p:txBody>
          <a:bodyPr wrap="square">
            <a:spAutoFit/>
          </a:bodyPr>
          <a:lstStyle/>
          <a:p>
            <a:pPr algn="just">
              <a:lnSpc>
                <a:spcPct val="150000"/>
              </a:lnSpc>
              <a:buFont typeface="Arial" panose="020B0604020202020204" pitchFamily="34" charset="0"/>
              <a:buChar char="•"/>
            </a:pPr>
            <a:endParaRPr lang="en-ZA" sz="2300" dirty="0">
              <a:effectLst/>
              <a:latin typeface="Calibri Light" panose="020F0302020204030204" pitchFamily="34" charset="0"/>
              <a:ea typeface="Times New Roman" panose="02020603050405020304" pitchFamily="18" charset="0"/>
            </a:endParaRPr>
          </a:p>
          <a:p>
            <a:pPr algn="just"/>
            <a:r>
              <a:rPr lang="en-ZA" sz="3200" b="1" dirty="0">
                <a:latin typeface="Calibri Light" panose="020F0302020204030204" pitchFamily="34" charset="0"/>
                <a:ea typeface="Times New Roman" panose="02020603050405020304" pitchFamily="18" charset="0"/>
              </a:rPr>
              <a:t>I </a:t>
            </a:r>
            <a:r>
              <a:rPr lang="en-ZA" sz="3600" b="1" dirty="0">
                <a:latin typeface="Calibri Light" panose="020F0302020204030204" pitchFamily="34" charset="0"/>
                <a:ea typeface="Times New Roman" panose="02020603050405020304" pitchFamily="18" charset="0"/>
              </a:rPr>
              <a:t>argue that </a:t>
            </a:r>
            <a:r>
              <a:rPr lang="en-ZA" sz="3600" b="1" dirty="0">
                <a:effectLst/>
                <a:latin typeface="Calibri Light" panose="020F0302020204030204" pitchFamily="34" charset="0"/>
                <a:ea typeface="Times New Roman" panose="02020603050405020304" pitchFamily="18" charset="0"/>
              </a:rPr>
              <a:t>it is time we humanise the built environment through the provision of fit-for-purpose </a:t>
            </a:r>
            <a:r>
              <a:rPr lang="en-ZA" sz="3600" b="1" dirty="0">
                <a:latin typeface="Calibri Light" panose="020F0302020204030204" pitchFamily="34" charset="0"/>
                <a:ea typeface="Times New Roman" panose="02020603050405020304" pitchFamily="18" charset="0"/>
              </a:rPr>
              <a:t>professionals that understand South Africa’s Development Agenda</a:t>
            </a:r>
            <a:endParaRPr lang="en-ZA" sz="32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53038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6"/>
          <p:cNvSpPr txBox="1"/>
          <p:nvPr/>
        </p:nvSpPr>
        <p:spPr>
          <a:xfrm>
            <a:off x="479394" y="1070800"/>
            <a:ext cx="3939688" cy="5583126"/>
          </a:xfrm>
          <a:prstGeom prst="rect">
            <a:avLst/>
          </a:prstGeom>
        </p:spPr>
        <p:txBody>
          <a:bodyPr vert="horz" lIns="91440" tIns="45720" rIns="91440" bIns="45720" rtlCol="0" anchor="ctr">
            <a:normAutofit/>
          </a:bodyPr>
          <a:lstStyle/>
          <a:p>
            <a:pPr marL="360000" lvl="1" algn="ctr">
              <a:lnSpc>
                <a:spcPct val="9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300" b="1" dirty="0">
                <a:solidFill>
                  <a:srgbClr val="000000"/>
                </a:solidFill>
                <a:latin typeface="Verdana"/>
                <a:ea typeface="+mj-ea"/>
              </a:rPr>
              <a:t>What type of built environment  capacity do we need to drive infrastructure development?</a:t>
            </a:r>
          </a:p>
        </p:txBody>
      </p:sp>
      <p:graphicFrame>
        <p:nvGraphicFramePr>
          <p:cNvPr id="19" name="TextBox 17">
            <a:extLst>
              <a:ext uri="{FF2B5EF4-FFF2-40B4-BE49-F238E27FC236}">
                <a16:creationId xmlns:a16="http://schemas.microsoft.com/office/drawing/2014/main" id="{3D10D703-E900-3AEA-2305-CCF889895CCF}"/>
              </a:ext>
            </a:extLst>
          </p:cNvPr>
          <p:cNvGraphicFramePr/>
          <p:nvPr/>
        </p:nvGraphicFramePr>
        <p:xfrm>
          <a:off x="4898477" y="182880"/>
          <a:ext cx="7293522" cy="6477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0496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3E3E8F-23E8-40D0-B801-EEC1A0F0AE37}"/>
              </a:ext>
            </a:extLst>
          </p:cNvPr>
          <p:cNvSpPr>
            <a:spLocks noGrp="1"/>
          </p:cNvSpPr>
          <p:nvPr>
            <p:ph type="title"/>
          </p:nvPr>
        </p:nvSpPr>
        <p:spPr>
          <a:xfrm>
            <a:off x="0" y="0"/>
            <a:ext cx="12192000" cy="939800"/>
          </a:xfrm>
        </p:spPr>
        <p:txBody>
          <a:bodyPr vert="horz" lIns="91440" tIns="45720" rIns="91440" bIns="45720" rtlCol="0" anchor="ctr">
            <a:noAutofit/>
          </a:bodyPr>
          <a:lstStyle/>
          <a:p>
            <a:pPr marL="360000" lvl="1" algn="ctr" rtl="0">
              <a:lnSpc>
                <a:spcPct val="9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300" b="1" kern="1200" dirty="0">
                <a:solidFill>
                  <a:srgbClr val="000000"/>
                </a:solidFill>
                <a:latin typeface="Verdana"/>
                <a:ea typeface="+mj-ea"/>
                <a:cs typeface="+mn-cs"/>
              </a:rPr>
              <a:t>Built Environment Education </a:t>
            </a:r>
          </a:p>
        </p:txBody>
      </p:sp>
      <p:sp>
        <p:nvSpPr>
          <p:cNvPr id="12" name="TextBox 11">
            <a:extLst>
              <a:ext uri="{FF2B5EF4-FFF2-40B4-BE49-F238E27FC236}">
                <a16:creationId xmlns:a16="http://schemas.microsoft.com/office/drawing/2014/main" id="{2E815C68-14A7-4D80-BEE8-D8F6DFA88081}"/>
              </a:ext>
            </a:extLst>
          </p:cNvPr>
          <p:cNvSpPr txBox="1"/>
          <p:nvPr/>
        </p:nvSpPr>
        <p:spPr>
          <a:xfrm>
            <a:off x="1" y="736599"/>
            <a:ext cx="7823199" cy="6121403"/>
          </a:xfrm>
          <a:prstGeom prst="rect">
            <a:avLst/>
          </a:prstGeom>
        </p:spPr>
        <p:txBody>
          <a:bodyPr vert="horz" lIns="91440" tIns="45720" rIns="91440" bIns="45720" rtlCol="0">
            <a:normAutofit fontScale="55000" lnSpcReduction="20000"/>
          </a:bodyPr>
          <a:lstStyle/>
          <a:p>
            <a:pPr marL="574096" lvl="1" indent="-381038" algn="just">
              <a:lnSpc>
                <a:spcPts val="2503"/>
              </a:lnSpc>
              <a:buFont typeface="Arial" panose="020B0604020202020204" pitchFamily="34" charset="0"/>
              <a:buChar char="•"/>
            </a:pPr>
            <a:r>
              <a:rPr lang="en-US" sz="3600" dirty="0">
                <a:latin typeface="Raleway" pitchFamily="2" charset="0"/>
              </a:rPr>
              <a:t>Need to rethink and review the built environment academic programmes – </a:t>
            </a:r>
            <a:r>
              <a:rPr lang="en-US" sz="3600" b="1" dirty="0">
                <a:latin typeface="Raleway" pitchFamily="2" charset="0"/>
              </a:rPr>
              <a:t>“fit-for-purpose”</a:t>
            </a:r>
          </a:p>
          <a:p>
            <a:pPr marL="574096" lvl="1" indent="-381038" algn="just">
              <a:lnSpc>
                <a:spcPts val="2503"/>
              </a:lnSpc>
              <a:buFont typeface="Arial" panose="020B0604020202020204" pitchFamily="34" charset="0"/>
              <a:buChar char="•"/>
            </a:pPr>
            <a:endParaRPr lang="en-US" sz="3600" dirty="0">
              <a:latin typeface="Raleway" pitchFamily="2" charset="0"/>
            </a:endParaRPr>
          </a:p>
          <a:p>
            <a:pPr marL="574096" lvl="1" indent="-381038" algn="just">
              <a:lnSpc>
                <a:spcPts val="2503"/>
              </a:lnSpc>
              <a:buFont typeface="Arial" panose="020B0604020202020204" pitchFamily="34" charset="0"/>
              <a:buChar char="•"/>
            </a:pPr>
            <a:r>
              <a:rPr lang="en-US" sz="3600" dirty="0">
                <a:latin typeface="Raleway" pitchFamily="2" charset="0"/>
              </a:rPr>
              <a:t>Not just few modules but trained Built Environment Professionals to have an appreciation of the </a:t>
            </a:r>
            <a:r>
              <a:rPr lang="en-US" sz="3600" b="1" dirty="0">
                <a:latin typeface="Raleway" pitchFamily="2" charset="0"/>
              </a:rPr>
              <a:t>climate change issues and its impact on society especially the vulnerable groups </a:t>
            </a:r>
          </a:p>
          <a:p>
            <a:pPr marL="574096" lvl="1" indent="-381038" algn="just">
              <a:lnSpc>
                <a:spcPts val="2503"/>
              </a:lnSpc>
              <a:buFont typeface="Arial" panose="020B0604020202020204" pitchFamily="34" charset="0"/>
              <a:buChar char="•"/>
            </a:pPr>
            <a:endParaRPr lang="en-US" sz="3600" dirty="0">
              <a:latin typeface="Raleway" pitchFamily="2" charset="0"/>
            </a:endParaRPr>
          </a:p>
          <a:p>
            <a:pPr marL="574096" lvl="1" indent="-381038" algn="just">
              <a:lnSpc>
                <a:spcPts val="2503"/>
              </a:lnSpc>
              <a:buFont typeface="Arial" panose="020B0604020202020204" pitchFamily="34" charset="0"/>
              <a:buChar char="•"/>
            </a:pPr>
            <a:r>
              <a:rPr lang="en-US" sz="3600" dirty="0">
                <a:latin typeface="Raleway" pitchFamily="2" charset="0"/>
              </a:rPr>
              <a:t>The </a:t>
            </a:r>
            <a:r>
              <a:rPr lang="en-US" sz="3600" b="1" dirty="0">
                <a:latin typeface="Raleway" pitchFamily="2" charset="0"/>
              </a:rPr>
              <a:t>decolonization</a:t>
            </a:r>
            <a:r>
              <a:rPr lang="en-US" sz="3600" dirty="0">
                <a:latin typeface="Raleway" pitchFamily="2" charset="0"/>
              </a:rPr>
              <a:t> of the built environment curriculum  </a:t>
            </a:r>
          </a:p>
          <a:p>
            <a:pPr marL="574096" lvl="1" indent="-381038" algn="just">
              <a:lnSpc>
                <a:spcPts val="2503"/>
              </a:lnSpc>
              <a:buFont typeface="Arial" panose="020B0604020202020204" pitchFamily="34" charset="0"/>
              <a:buChar char="•"/>
            </a:pPr>
            <a:endParaRPr lang="en-ZA" sz="3600" b="1" dirty="0">
              <a:latin typeface="Raleway" pitchFamily="2" charset="0"/>
            </a:endParaRPr>
          </a:p>
          <a:p>
            <a:pPr marL="574096" lvl="1" indent="-381038">
              <a:lnSpc>
                <a:spcPts val="2503"/>
              </a:lnSpc>
              <a:buFont typeface="Arial" panose="020B0604020202020204" pitchFamily="34" charset="0"/>
              <a:buChar char="•"/>
            </a:pPr>
            <a:r>
              <a:rPr lang="en-ZA" sz="3600" b="1" dirty="0">
                <a:latin typeface="Raleway" pitchFamily="2" charset="0"/>
              </a:rPr>
              <a:t>Connect people, information, and resources</a:t>
            </a:r>
            <a:r>
              <a:rPr lang="en-ZA" sz="3600" dirty="0">
                <a:latin typeface="Raleway" pitchFamily="2" charset="0"/>
              </a:rPr>
              <a:t>, and work with other organizations and private citizens to solve complex problems.</a:t>
            </a:r>
          </a:p>
          <a:p>
            <a:pPr marL="574096" lvl="1" indent="-381038">
              <a:lnSpc>
                <a:spcPts val="2503"/>
              </a:lnSpc>
              <a:buFont typeface="Arial" panose="020B0604020202020204" pitchFamily="34" charset="0"/>
              <a:buChar char="•"/>
            </a:pPr>
            <a:endParaRPr lang="en-US" sz="3600" dirty="0">
              <a:latin typeface="Raleway" pitchFamily="2" charset="0"/>
            </a:endParaRPr>
          </a:p>
          <a:p>
            <a:pPr marL="574096" lvl="1" indent="-381038">
              <a:lnSpc>
                <a:spcPts val="2503"/>
              </a:lnSpc>
              <a:buFont typeface="Arial" panose="020B0604020202020204" pitchFamily="34" charset="0"/>
              <a:buChar char="•"/>
            </a:pPr>
            <a:r>
              <a:rPr lang="en-US" sz="3600" dirty="0">
                <a:latin typeface="Raleway" pitchFamily="2" charset="0"/>
              </a:rPr>
              <a:t>Put people at the centre of the built environment profession</a:t>
            </a:r>
          </a:p>
          <a:p>
            <a:pPr marL="574096" lvl="1" indent="-381038">
              <a:lnSpc>
                <a:spcPts val="2503"/>
              </a:lnSpc>
              <a:buFont typeface="Arial" panose="020B0604020202020204" pitchFamily="34" charset="0"/>
              <a:buChar char="•"/>
            </a:pPr>
            <a:endParaRPr lang="en-US" sz="3600" dirty="0">
              <a:latin typeface="Raleway" pitchFamily="2" charset="0"/>
            </a:endParaRPr>
          </a:p>
          <a:p>
            <a:pPr marL="574096" lvl="1" indent="-381038">
              <a:lnSpc>
                <a:spcPts val="2503"/>
              </a:lnSpc>
              <a:buFont typeface="Arial" panose="020B0604020202020204" pitchFamily="34" charset="0"/>
              <a:buChar char="•"/>
            </a:pPr>
            <a:r>
              <a:rPr lang="en-US" sz="3600" dirty="0">
                <a:latin typeface="Raleway" pitchFamily="2" charset="0"/>
              </a:rPr>
              <a:t>Give effect of the Constitutional values by </a:t>
            </a:r>
            <a:r>
              <a:rPr lang="en-US" sz="3600" b="1" dirty="0">
                <a:latin typeface="Raleway" pitchFamily="2" charset="0"/>
              </a:rPr>
              <a:t>re-imagine places and spaces</a:t>
            </a:r>
            <a:r>
              <a:rPr lang="en-US" sz="3600" dirty="0">
                <a:latin typeface="Raleway" pitchFamily="2" charset="0"/>
              </a:rPr>
              <a:t> of the future</a:t>
            </a:r>
          </a:p>
          <a:p>
            <a:pPr marL="571558" indent="-228623">
              <a:lnSpc>
                <a:spcPct val="90000"/>
              </a:lnSpc>
              <a:spcAft>
                <a:spcPts val="600"/>
              </a:spcAft>
              <a:buFont typeface="Arial" panose="020B0604020202020204" pitchFamily="34" charset="0"/>
              <a:buChar char="•"/>
            </a:pPr>
            <a:endParaRPr lang="en-US" sz="2800" b="1" dirty="0">
              <a:solidFill>
                <a:srgbClr val="FF0000"/>
              </a:solidFill>
            </a:endParaRPr>
          </a:p>
        </p:txBody>
      </p:sp>
      <p:pic>
        <p:nvPicPr>
          <p:cNvPr id="3" name="Picture 2" descr="See the source image">
            <a:extLst>
              <a:ext uri="{FF2B5EF4-FFF2-40B4-BE49-F238E27FC236}">
                <a16:creationId xmlns:a16="http://schemas.microsoft.com/office/drawing/2014/main" id="{60DAE2F8-5634-4001-742B-EA467272B3E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23200" y="736597"/>
            <a:ext cx="4368800" cy="6121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452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51588A-6660-E44E-CD12-BCA95C2FE364}"/>
              </a:ext>
            </a:extLst>
          </p:cNvPr>
          <p:cNvSpPr>
            <a:spLocks noGrp="1"/>
          </p:cNvSpPr>
          <p:nvPr>
            <p:ph type="title"/>
          </p:nvPr>
        </p:nvSpPr>
        <p:spPr>
          <a:xfrm>
            <a:off x="838200" y="205411"/>
            <a:ext cx="10515600" cy="698829"/>
          </a:xfrm>
        </p:spPr>
        <p:txBody>
          <a:bodyPr vert="horz" lIns="91440" tIns="45720" rIns="91440" bIns="45720" rtlCol="0">
            <a:normAutofit/>
          </a:bodyPr>
          <a:lstStyle/>
          <a:p>
            <a:pPr marL="360000" lvl="1" algn="ctr" rtl="0">
              <a:lnSpc>
                <a:spcPct val="9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GB" sz="2300" b="1" kern="1200" dirty="0">
                <a:solidFill>
                  <a:srgbClr val="000000"/>
                </a:solidFill>
                <a:latin typeface="Verdana"/>
                <a:ea typeface="+mj-ea"/>
                <a:cs typeface="+mn-cs"/>
              </a:rPr>
              <a:t>Conclusion</a:t>
            </a:r>
            <a:endParaRPr lang="en-US" sz="2300" b="1" kern="1200" dirty="0">
              <a:solidFill>
                <a:srgbClr val="000000"/>
              </a:solidFill>
              <a:latin typeface="Verdana"/>
              <a:ea typeface="+mj-ea"/>
              <a:cs typeface="+mn-cs"/>
            </a:endParaRPr>
          </a:p>
        </p:txBody>
      </p:sp>
      <p:graphicFrame>
        <p:nvGraphicFramePr>
          <p:cNvPr id="9" name="TextBox 4">
            <a:extLst>
              <a:ext uri="{FF2B5EF4-FFF2-40B4-BE49-F238E27FC236}">
                <a16:creationId xmlns:a16="http://schemas.microsoft.com/office/drawing/2014/main" id="{55DE5D4C-77B7-756E-F614-CB20FD89D400}"/>
              </a:ext>
            </a:extLst>
          </p:cNvPr>
          <p:cNvGraphicFramePr/>
          <p:nvPr/>
        </p:nvGraphicFramePr>
        <p:xfrm>
          <a:off x="284480" y="772160"/>
          <a:ext cx="11904471" cy="6177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1204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A9222-43ED-1269-9D09-6123864B997A}"/>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5D192BFE-9A80-E14A-BFAE-42EDB95C2C5C}"/>
              </a:ext>
            </a:extLst>
          </p:cNvPr>
          <p:cNvSpPr txBox="1"/>
          <p:nvPr/>
        </p:nvSpPr>
        <p:spPr>
          <a:xfrm>
            <a:off x="1444351" y="283722"/>
            <a:ext cx="9649072" cy="318549"/>
          </a:xfrm>
          <a:prstGeom prst="rect">
            <a:avLst/>
          </a:prstGeom>
        </p:spPr>
        <p:txBody>
          <a:bodyPr wrap="square" lIns="0" tIns="0" rIns="0" bIns="0" rtlCol="0" anchor="t">
            <a:spAutoFit/>
          </a:bodyPr>
          <a:lstStyle/>
          <a:p>
            <a:pPr marL="360000" lvl="1" algn="ctr">
              <a:lnSpc>
                <a:spcPct val="9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GB" sz="2300" b="1" dirty="0">
                <a:solidFill>
                  <a:srgbClr val="000000"/>
                </a:solidFill>
                <a:latin typeface="Verdana"/>
                <a:ea typeface="+mj-ea"/>
              </a:rPr>
              <a:t>Take aways from my input </a:t>
            </a:r>
            <a:endParaRPr lang="en-US" sz="2300" b="1" dirty="0">
              <a:solidFill>
                <a:srgbClr val="000000"/>
              </a:solidFill>
              <a:latin typeface="Verdana"/>
              <a:ea typeface="+mj-ea"/>
            </a:endParaRPr>
          </a:p>
        </p:txBody>
      </p:sp>
      <p:sp>
        <p:nvSpPr>
          <p:cNvPr id="14" name="TextBox 14">
            <a:extLst>
              <a:ext uri="{FF2B5EF4-FFF2-40B4-BE49-F238E27FC236}">
                <a16:creationId xmlns:a16="http://schemas.microsoft.com/office/drawing/2014/main" id="{54B0D717-161E-058B-1892-5018C027D970}"/>
              </a:ext>
            </a:extLst>
          </p:cNvPr>
          <p:cNvSpPr txBox="1"/>
          <p:nvPr/>
        </p:nvSpPr>
        <p:spPr>
          <a:xfrm>
            <a:off x="10851259" y="1400309"/>
            <a:ext cx="484329" cy="421269"/>
          </a:xfrm>
          <a:prstGeom prst="rect">
            <a:avLst/>
          </a:prstGeom>
        </p:spPr>
        <p:txBody>
          <a:bodyPr lIns="0" tIns="0" rIns="0" bIns="0" rtlCol="0" anchor="t">
            <a:spAutoFit/>
          </a:bodyPr>
          <a:lstStyle/>
          <a:p>
            <a:pPr algn="ctr" defTabSz="609660">
              <a:lnSpc>
                <a:spcPts val="3598"/>
              </a:lnSpc>
              <a:defRPr/>
            </a:pPr>
            <a:r>
              <a:rPr lang="en-US" sz="2569">
                <a:solidFill>
                  <a:srgbClr val="FFFFFF"/>
                </a:solidFill>
                <a:latin typeface="Inter Bold"/>
              </a:rPr>
              <a:t>4</a:t>
            </a:r>
          </a:p>
        </p:txBody>
      </p:sp>
      <p:sp>
        <p:nvSpPr>
          <p:cNvPr id="35" name="Content Placeholder 34">
            <a:extLst>
              <a:ext uri="{FF2B5EF4-FFF2-40B4-BE49-F238E27FC236}">
                <a16:creationId xmlns:a16="http://schemas.microsoft.com/office/drawing/2014/main" id="{FCCFEE64-0DEA-C4D8-334A-14577A078BD3}"/>
              </a:ext>
            </a:extLst>
          </p:cNvPr>
          <p:cNvSpPr>
            <a:spLocks noGrp="1"/>
          </p:cNvSpPr>
          <p:nvPr>
            <p:ph sz="half" idx="2"/>
          </p:nvPr>
        </p:nvSpPr>
        <p:spPr>
          <a:xfrm>
            <a:off x="304800" y="686353"/>
            <a:ext cx="11988800" cy="6171647"/>
          </a:xfrm>
        </p:spPr>
        <p:txBody>
          <a:bodyPr>
            <a:normAutofit fontScale="92500" lnSpcReduction="20000"/>
          </a:bodyPr>
          <a:lstStyle/>
          <a:p>
            <a:pPr marL="0">
              <a:lnSpc>
                <a:spcPct val="150000"/>
              </a:lnSpc>
              <a:spcBef>
                <a:spcPts val="0"/>
              </a:spcBef>
            </a:pPr>
            <a:r>
              <a:rPr lang="en-GB" sz="2133" dirty="0">
                <a:latin typeface="Raleway" pitchFamily="2" charset="0"/>
              </a:rPr>
              <a:t>The </a:t>
            </a:r>
            <a:r>
              <a:rPr lang="en-GB" sz="2133" b="1" dirty="0">
                <a:latin typeface="Raleway" pitchFamily="2" charset="0"/>
              </a:rPr>
              <a:t>future looks bright </a:t>
            </a:r>
            <a:r>
              <a:rPr lang="en-GB" sz="2133" dirty="0">
                <a:latin typeface="Raleway" pitchFamily="2" charset="0"/>
              </a:rPr>
              <a:t>for the built environment sector, but it must : </a:t>
            </a:r>
          </a:p>
          <a:p>
            <a:pPr marL="342900" lvl="1" indent="-342900">
              <a:lnSpc>
                <a:spcPct val="150000"/>
              </a:lnSpc>
              <a:spcBef>
                <a:spcPts val="0"/>
              </a:spcBef>
            </a:pPr>
            <a:r>
              <a:rPr lang="en-GB" sz="2133" b="1" dirty="0">
                <a:latin typeface="Raleway" pitchFamily="2" charset="0"/>
              </a:rPr>
              <a:t>Transform, be inclusive and professionalise -</a:t>
            </a:r>
            <a:r>
              <a:rPr lang="en-GB" sz="2133" dirty="0">
                <a:latin typeface="Raleway" pitchFamily="2" charset="0"/>
              </a:rPr>
              <a:t>Prioritise women, youth and persons with disabilities</a:t>
            </a:r>
            <a:endParaRPr lang="en-GB" sz="2133" b="1" dirty="0">
              <a:latin typeface="Raleway" pitchFamily="2" charset="0"/>
            </a:endParaRPr>
          </a:p>
          <a:p>
            <a:pPr marL="342900" lvl="1" indent="-342900">
              <a:lnSpc>
                <a:spcPct val="150000"/>
              </a:lnSpc>
              <a:spcBef>
                <a:spcPts val="0"/>
              </a:spcBef>
            </a:pPr>
            <a:r>
              <a:rPr lang="en-GB" sz="2133" dirty="0">
                <a:latin typeface="Raleway" pitchFamily="2" charset="0"/>
              </a:rPr>
              <a:t>develop professionals that are </a:t>
            </a:r>
            <a:r>
              <a:rPr lang="en-GB" sz="2133" b="1" dirty="0">
                <a:latin typeface="Raleway" pitchFamily="2" charset="0"/>
              </a:rPr>
              <a:t>technically competent, ethical </a:t>
            </a:r>
            <a:r>
              <a:rPr lang="en-GB" sz="2133" dirty="0">
                <a:latin typeface="Raleway" pitchFamily="2" charset="0"/>
              </a:rPr>
              <a:t>that embrace </a:t>
            </a:r>
            <a:r>
              <a:rPr lang="en-GB" sz="2133" b="1" dirty="0">
                <a:latin typeface="Raleway" pitchFamily="2" charset="0"/>
              </a:rPr>
              <a:t>Ubuntu</a:t>
            </a:r>
            <a:r>
              <a:rPr lang="en-GB" sz="2133" b="1" i="1" dirty="0">
                <a:latin typeface="Raleway" pitchFamily="2" charset="0"/>
              </a:rPr>
              <a:t> </a:t>
            </a:r>
            <a:r>
              <a:rPr lang="en-GB" sz="2133" i="1" dirty="0">
                <a:latin typeface="Raleway" pitchFamily="2" charset="0"/>
              </a:rPr>
              <a:t>and indigenous knowledge</a:t>
            </a:r>
            <a:r>
              <a:rPr lang="en-GB" sz="2133" dirty="0">
                <a:latin typeface="Raleway" pitchFamily="2" charset="0"/>
              </a:rPr>
              <a:t>  </a:t>
            </a:r>
          </a:p>
          <a:p>
            <a:pPr marL="342900" lvl="1" indent="-342900">
              <a:lnSpc>
                <a:spcPct val="150000"/>
              </a:lnSpc>
              <a:spcBef>
                <a:spcPts val="0"/>
              </a:spcBef>
            </a:pPr>
            <a:r>
              <a:rPr lang="en-GB" sz="2133" dirty="0">
                <a:latin typeface="Raleway" pitchFamily="2" charset="0"/>
              </a:rPr>
              <a:t>Accept that </a:t>
            </a:r>
            <a:r>
              <a:rPr lang="en-GB" sz="2133" b="1" dirty="0">
                <a:latin typeface="Raleway" pitchFamily="2" charset="0"/>
              </a:rPr>
              <a:t>climate change </a:t>
            </a:r>
            <a:r>
              <a:rPr lang="en-GB" sz="2133" dirty="0">
                <a:latin typeface="Raleway" pitchFamily="2" charset="0"/>
              </a:rPr>
              <a:t>has imposed an added responsibility on how we plan, develop and maintain infrastructure (resilient) </a:t>
            </a:r>
          </a:p>
          <a:p>
            <a:pPr marL="342900" lvl="1" indent="-342900">
              <a:lnSpc>
                <a:spcPct val="150000"/>
              </a:lnSpc>
              <a:spcBef>
                <a:spcPts val="0"/>
              </a:spcBef>
            </a:pPr>
            <a:r>
              <a:rPr lang="en-GB" sz="2133" dirty="0">
                <a:latin typeface="Raleway" pitchFamily="2" charset="0"/>
              </a:rPr>
              <a:t>Be agile, adapt to </a:t>
            </a:r>
            <a:r>
              <a:rPr lang="en-GB" sz="2133" b="1" i="1" dirty="0">
                <a:latin typeface="Raleway" pitchFamily="2" charset="0"/>
              </a:rPr>
              <a:t>technologic advances to drive innovation </a:t>
            </a:r>
            <a:r>
              <a:rPr lang="en-GB" sz="2133" dirty="0">
                <a:latin typeface="Raleway" pitchFamily="2" charset="0"/>
              </a:rPr>
              <a:t>(design, procurement, delivery, and maintenance)   </a:t>
            </a:r>
          </a:p>
          <a:p>
            <a:pPr marL="342900" lvl="1" indent="-342900">
              <a:lnSpc>
                <a:spcPct val="150000"/>
              </a:lnSpc>
              <a:spcBef>
                <a:spcPts val="0"/>
              </a:spcBef>
            </a:pPr>
            <a:r>
              <a:rPr lang="en-US" sz="2133" dirty="0">
                <a:latin typeface="Raleway" pitchFamily="2" charset="0"/>
                <a:cs typeface="Calibri" panose="020F0502020204030204" pitchFamily="34" charset="0"/>
              </a:rPr>
              <a:t>Skills and training across the built environment sector: </a:t>
            </a:r>
            <a:r>
              <a:rPr lang="en-US" sz="2133" b="1" dirty="0">
                <a:latin typeface="Raleway" pitchFamily="2" charset="0"/>
                <a:cs typeface="Calibri" panose="020F0502020204030204" pitchFamily="34" charset="0"/>
              </a:rPr>
              <a:t>de-skilling, reskilling, and upskilling</a:t>
            </a:r>
          </a:p>
          <a:p>
            <a:pPr marL="342900" lvl="1" indent="-342900">
              <a:lnSpc>
                <a:spcPct val="150000"/>
              </a:lnSpc>
              <a:spcBef>
                <a:spcPts val="0"/>
              </a:spcBef>
            </a:pPr>
            <a:r>
              <a:rPr lang="en-US" sz="2133" dirty="0">
                <a:latin typeface="Raleway" pitchFamily="2" charset="0"/>
                <a:cs typeface="Calibri" panose="020F0502020204030204" pitchFamily="34" charset="0"/>
              </a:rPr>
              <a:t>Delivering a built environment that provides </a:t>
            </a:r>
            <a:r>
              <a:rPr lang="en-US" sz="2133" b="1" dirty="0">
                <a:latin typeface="Raleway" pitchFamily="2" charset="0"/>
                <a:cs typeface="Calibri" panose="020F0502020204030204" pitchFamily="34" charset="0"/>
              </a:rPr>
              <a:t>quality infrastructure and buildings (ON TIME AND WITHIN BUDGET)</a:t>
            </a:r>
            <a:endParaRPr lang="en-GB" sz="2133" dirty="0">
              <a:latin typeface="Raleway" pitchFamily="2" charset="0"/>
            </a:endParaRPr>
          </a:p>
          <a:p>
            <a:pPr marL="0">
              <a:lnSpc>
                <a:spcPct val="150000"/>
              </a:lnSpc>
              <a:spcBef>
                <a:spcPts val="0"/>
              </a:spcBef>
            </a:pPr>
            <a:r>
              <a:rPr lang="en-US" sz="2667" b="1" spc="-89" dirty="0">
                <a:solidFill>
                  <a:srgbClr val="FF0000"/>
                </a:solidFill>
                <a:latin typeface="Raleway" pitchFamily="2" charset="0"/>
              </a:rPr>
              <a:t>The future of Built Environment : The built environment of the future must be embedded on inclusivity, sustainability and responsive to societal needs</a:t>
            </a:r>
          </a:p>
        </p:txBody>
      </p:sp>
    </p:spTree>
    <p:extLst>
      <p:ext uri="{BB962C8B-B14F-4D97-AF65-F5344CB8AC3E}">
        <p14:creationId xmlns:p14="http://schemas.microsoft.com/office/powerpoint/2010/main" val="339096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51588A-6660-E44E-CD12-BCA95C2FE364}"/>
              </a:ext>
            </a:extLst>
          </p:cNvPr>
          <p:cNvSpPr>
            <a:spLocks noGrp="1"/>
          </p:cNvSpPr>
          <p:nvPr>
            <p:ph type="title"/>
          </p:nvPr>
        </p:nvSpPr>
        <p:spPr>
          <a:xfrm>
            <a:off x="0" y="215473"/>
            <a:ext cx="12192000" cy="1133693"/>
          </a:xfrm>
        </p:spPr>
        <p:txBody>
          <a:bodyPr vert="horz" lIns="91440" tIns="45720" rIns="91440" bIns="45720" rtlCol="0">
            <a:no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kern="1200" dirty="0">
                <a:solidFill>
                  <a:srgbClr val="000000"/>
                </a:solidFill>
                <a:latin typeface="Verdana"/>
                <a:ea typeface="+mj-ea"/>
                <a:cs typeface="+mn-cs"/>
              </a:rPr>
              <a:t>The democratically elected government key priority was to review the broader government legislation and policy framework</a:t>
            </a:r>
          </a:p>
        </p:txBody>
      </p:sp>
      <p:graphicFrame>
        <p:nvGraphicFramePr>
          <p:cNvPr id="55" name="TextBox 4">
            <a:extLst>
              <a:ext uri="{FF2B5EF4-FFF2-40B4-BE49-F238E27FC236}">
                <a16:creationId xmlns:a16="http://schemas.microsoft.com/office/drawing/2014/main" id="{910B8509-5F18-E3A4-7FD2-2AFA0ABCC4D9}"/>
              </a:ext>
            </a:extLst>
          </p:cNvPr>
          <p:cNvGraphicFramePr/>
          <p:nvPr>
            <p:extLst>
              <p:ext uri="{D42A27DB-BD31-4B8C-83A1-F6EECF244321}">
                <p14:modId xmlns:p14="http://schemas.microsoft.com/office/powerpoint/2010/main" val="4106180172"/>
              </p:ext>
            </p:extLst>
          </p:nvPr>
        </p:nvGraphicFramePr>
        <p:xfrm>
          <a:off x="-1" y="1564640"/>
          <a:ext cx="9486391" cy="5293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reeform 10">
            <a:extLst>
              <a:ext uri="{FF2B5EF4-FFF2-40B4-BE49-F238E27FC236}">
                <a16:creationId xmlns:a16="http://schemas.microsoft.com/office/drawing/2014/main" id="{01D22723-39F3-99BF-FC4B-786300953A61}"/>
              </a:ext>
            </a:extLst>
          </p:cNvPr>
          <p:cNvSpPr/>
          <p:nvPr/>
        </p:nvSpPr>
        <p:spPr>
          <a:xfrm>
            <a:off x="9489440" y="1564639"/>
            <a:ext cx="2702560" cy="5166361"/>
          </a:xfrm>
          <a:custGeom>
            <a:avLst/>
            <a:gdLst/>
            <a:ahLst/>
            <a:cxnLst/>
            <a:rect l="l" t="t" r="r" b="b"/>
            <a:pathLst>
              <a:path w="3101262" h="4337576">
                <a:moveTo>
                  <a:pt x="0" y="0"/>
                </a:moveTo>
                <a:lnTo>
                  <a:pt x="3101262" y="0"/>
                </a:lnTo>
                <a:lnTo>
                  <a:pt x="3101262" y="4337576"/>
                </a:lnTo>
                <a:lnTo>
                  <a:pt x="0" y="4337576"/>
                </a:lnTo>
                <a:lnTo>
                  <a:pt x="0" y="0"/>
                </a:lnTo>
                <a:close/>
              </a:path>
            </a:pathLst>
          </a:custGeom>
          <a:blipFill>
            <a:blip r:embed="rId7"/>
            <a:stretch>
              <a:fillRect/>
            </a:stretch>
          </a:blipFill>
        </p:spPr>
        <p:txBody>
          <a:bodyPr/>
          <a:lstStyle/>
          <a:p>
            <a:endParaRPr lang="en-ZA"/>
          </a:p>
        </p:txBody>
      </p:sp>
    </p:spTree>
    <p:extLst>
      <p:ext uri="{BB962C8B-B14F-4D97-AF65-F5344CB8AC3E}">
        <p14:creationId xmlns:p14="http://schemas.microsoft.com/office/powerpoint/2010/main" val="3217248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n-ZA" sz="1200"/>
          </a:p>
        </p:txBody>
      </p:sp>
      <p:sp>
        <p:nvSpPr>
          <p:cNvPr id="3" name="TextBox 3"/>
          <p:cNvSpPr txBox="1"/>
          <p:nvPr/>
        </p:nvSpPr>
        <p:spPr>
          <a:xfrm>
            <a:off x="410654" y="334662"/>
            <a:ext cx="8883443" cy="769441"/>
          </a:xfrm>
          <a:prstGeom prst="rect">
            <a:avLst/>
          </a:prstGeom>
        </p:spPr>
        <p:txBody>
          <a:bodyPr wrap="square" lIns="0" tIns="0" rIns="0" bIns="0" rtlCol="0" anchor="t">
            <a:spAutoFit/>
          </a:bodyPr>
          <a:lstStyle/>
          <a:p>
            <a:pPr lvl="1" algn="ctr"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dirty="0">
                <a:solidFill>
                  <a:srgbClr val="000000"/>
                </a:solidFill>
                <a:latin typeface="Verdana"/>
                <a:ea typeface="+mj-ea"/>
              </a:rPr>
              <a:t>Councils for the Built Environment Professions</a:t>
            </a:r>
          </a:p>
          <a:p>
            <a:pPr>
              <a:lnSpc>
                <a:spcPts val="3037"/>
              </a:lnSpc>
            </a:pPr>
            <a:endParaRPr lang="en-US" sz="2640" spc="113" dirty="0">
              <a:solidFill>
                <a:srgbClr val="965E14"/>
              </a:solidFill>
              <a:latin typeface="Poppins 1 Ultra-Bold"/>
            </a:endParaRPr>
          </a:p>
        </p:txBody>
      </p:sp>
      <p:sp>
        <p:nvSpPr>
          <p:cNvPr id="4" name="Freeform 4"/>
          <p:cNvSpPr/>
          <p:nvPr/>
        </p:nvSpPr>
        <p:spPr>
          <a:xfrm>
            <a:off x="5223165" y="1363155"/>
            <a:ext cx="75309" cy="75309"/>
          </a:xfrm>
          <a:custGeom>
            <a:avLst/>
            <a:gdLst/>
            <a:ahLst/>
            <a:cxnLst/>
            <a:rect l="l" t="t" r="r" b="b"/>
            <a:pathLst>
              <a:path w="112964" h="112964">
                <a:moveTo>
                  <a:pt x="0" y="0"/>
                </a:moveTo>
                <a:lnTo>
                  <a:pt x="112964" y="0"/>
                </a:lnTo>
                <a:lnTo>
                  <a:pt x="112964" y="112964"/>
                </a:lnTo>
                <a:lnTo>
                  <a:pt x="0" y="112964"/>
                </a:lnTo>
                <a:lnTo>
                  <a:pt x="0" y="0"/>
                </a:lnTo>
                <a:close/>
              </a:path>
            </a:pathLst>
          </a:custGeom>
          <a:blipFill>
            <a:blip r:embed="rId3">
              <a:alphaModFix amt="75000"/>
              <a:extLst>
                <a:ext uri="{96DAC541-7B7A-43D3-8B79-37D633B846F1}">
                  <asvg:svgBlip xmlns:asvg="http://schemas.microsoft.com/office/drawing/2016/SVG/main" r:embed="rId4"/>
                </a:ext>
              </a:extLst>
            </a:blip>
            <a:stretch>
              <a:fillRect/>
            </a:stretch>
          </a:blipFill>
        </p:spPr>
        <p:txBody>
          <a:bodyPr/>
          <a:lstStyle/>
          <a:p>
            <a:endParaRPr lang="en-ZA" sz="1200"/>
          </a:p>
        </p:txBody>
      </p:sp>
      <p:grpSp>
        <p:nvGrpSpPr>
          <p:cNvPr id="5" name="Group 5"/>
          <p:cNvGrpSpPr/>
          <p:nvPr/>
        </p:nvGrpSpPr>
        <p:grpSpPr>
          <a:xfrm>
            <a:off x="2032269" y="1684930"/>
            <a:ext cx="7524709" cy="1309583"/>
            <a:chOff x="0" y="0"/>
            <a:chExt cx="1996218" cy="347417"/>
          </a:xfrm>
        </p:grpSpPr>
        <p:sp>
          <p:nvSpPr>
            <p:cNvPr id="6" name="Freeform 6"/>
            <p:cNvSpPr/>
            <p:nvPr/>
          </p:nvSpPr>
          <p:spPr>
            <a:xfrm>
              <a:off x="0" y="0"/>
              <a:ext cx="1996218" cy="347417"/>
            </a:xfrm>
            <a:custGeom>
              <a:avLst/>
              <a:gdLst/>
              <a:ahLst/>
              <a:cxnLst/>
              <a:rect l="l" t="t" r="r" b="b"/>
              <a:pathLst>
                <a:path w="1996218" h="347417">
                  <a:moveTo>
                    <a:pt x="0" y="0"/>
                  </a:moveTo>
                  <a:lnTo>
                    <a:pt x="1996218" y="0"/>
                  </a:lnTo>
                  <a:lnTo>
                    <a:pt x="1996218" y="347417"/>
                  </a:lnTo>
                  <a:lnTo>
                    <a:pt x="0" y="347417"/>
                  </a:lnTo>
                  <a:close/>
                </a:path>
              </a:pathLst>
            </a:custGeom>
            <a:solidFill>
              <a:srgbClr val="F6F6F6"/>
            </a:solidFill>
          </p:spPr>
          <p:txBody>
            <a:bodyPr/>
            <a:lstStyle/>
            <a:p>
              <a:endParaRPr lang="en-ZA" sz="1200"/>
            </a:p>
          </p:txBody>
        </p:sp>
        <p:sp>
          <p:nvSpPr>
            <p:cNvPr id="7" name="TextBox 7"/>
            <p:cNvSpPr txBox="1"/>
            <p:nvPr/>
          </p:nvSpPr>
          <p:spPr>
            <a:xfrm>
              <a:off x="0" y="-38100"/>
              <a:ext cx="1996218" cy="385517"/>
            </a:xfrm>
            <a:prstGeom prst="rect">
              <a:avLst/>
            </a:prstGeom>
          </p:spPr>
          <p:txBody>
            <a:bodyPr lIns="33867" tIns="33867" rIns="33867" bIns="33867" rtlCol="0" anchor="ctr"/>
            <a:lstStyle/>
            <a:p>
              <a:pPr algn="ctr">
                <a:lnSpc>
                  <a:spcPts val="1773"/>
                </a:lnSpc>
              </a:pPr>
              <a:endParaRPr sz="1200"/>
            </a:p>
          </p:txBody>
        </p:sp>
      </p:grpSp>
      <p:sp>
        <p:nvSpPr>
          <p:cNvPr id="8" name="TextBox 8"/>
          <p:cNvSpPr txBox="1"/>
          <p:nvPr/>
        </p:nvSpPr>
        <p:spPr>
          <a:xfrm>
            <a:off x="802382" y="1550987"/>
            <a:ext cx="8524490" cy="929100"/>
          </a:xfrm>
          <a:prstGeom prst="rect">
            <a:avLst/>
          </a:prstGeom>
        </p:spPr>
        <p:txBody>
          <a:bodyPr wrap="square" lIns="0" tIns="0" rIns="0" bIns="0" rtlCol="0" anchor="t">
            <a:spAutoFit/>
          </a:bodyPr>
          <a:lstStyle/>
          <a:p>
            <a:pPr algn="just">
              <a:lnSpc>
                <a:spcPts val="2369"/>
              </a:lnSpc>
            </a:pPr>
            <a:r>
              <a:rPr lang="en-US" sz="2443" dirty="0">
                <a:solidFill>
                  <a:srgbClr val="000000"/>
                </a:solidFill>
                <a:latin typeface="Saira Condensed"/>
              </a:rPr>
              <a:t>The Council for the Built Environment (CBE) is a Schedule 3A Public Entity, a juristic body established in terms of section 2 of the Council for the Built Environment Act, 43 of 2000 (the CBE Act).</a:t>
            </a:r>
          </a:p>
        </p:txBody>
      </p:sp>
      <p:sp>
        <p:nvSpPr>
          <p:cNvPr id="9" name="AutoShape 9"/>
          <p:cNvSpPr/>
          <p:nvPr/>
        </p:nvSpPr>
        <p:spPr>
          <a:xfrm flipV="1">
            <a:off x="10742862" y="1599357"/>
            <a:ext cx="0" cy="579049"/>
          </a:xfrm>
          <a:prstGeom prst="line">
            <a:avLst/>
          </a:prstGeom>
          <a:ln w="38100" cap="flat">
            <a:solidFill>
              <a:srgbClr val="000000"/>
            </a:solidFill>
            <a:prstDash val="solid"/>
            <a:headEnd type="oval" w="lg" len="lg"/>
            <a:tailEnd type="oval" w="lg" len="lg"/>
          </a:ln>
        </p:spPr>
        <p:txBody>
          <a:bodyPr/>
          <a:lstStyle/>
          <a:p>
            <a:endParaRPr lang="en-ZA" sz="1200"/>
          </a:p>
        </p:txBody>
      </p:sp>
      <p:sp>
        <p:nvSpPr>
          <p:cNvPr id="10" name="Freeform 10"/>
          <p:cNvSpPr/>
          <p:nvPr/>
        </p:nvSpPr>
        <p:spPr>
          <a:xfrm>
            <a:off x="9756865" y="495949"/>
            <a:ext cx="1972369" cy="1103409"/>
          </a:xfrm>
          <a:custGeom>
            <a:avLst/>
            <a:gdLst/>
            <a:ahLst/>
            <a:cxnLst/>
            <a:rect l="l" t="t" r="r" b="b"/>
            <a:pathLst>
              <a:path w="2958554" h="1655113">
                <a:moveTo>
                  <a:pt x="0" y="0"/>
                </a:moveTo>
                <a:lnTo>
                  <a:pt x="2958553" y="0"/>
                </a:lnTo>
                <a:lnTo>
                  <a:pt x="2958553" y="1655113"/>
                </a:lnTo>
                <a:lnTo>
                  <a:pt x="0" y="16551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ZA" sz="1200"/>
          </a:p>
        </p:txBody>
      </p:sp>
      <p:sp>
        <p:nvSpPr>
          <p:cNvPr id="11" name="Freeform 11"/>
          <p:cNvSpPr/>
          <p:nvPr/>
        </p:nvSpPr>
        <p:spPr>
          <a:xfrm>
            <a:off x="10003319" y="1075369"/>
            <a:ext cx="1479461" cy="387553"/>
          </a:xfrm>
          <a:custGeom>
            <a:avLst/>
            <a:gdLst/>
            <a:ahLst/>
            <a:cxnLst/>
            <a:rect l="l" t="t" r="r" b="b"/>
            <a:pathLst>
              <a:path w="2219192" h="581329">
                <a:moveTo>
                  <a:pt x="0" y="0"/>
                </a:moveTo>
                <a:lnTo>
                  <a:pt x="2219192" y="0"/>
                </a:lnTo>
                <a:lnTo>
                  <a:pt x="2219192" y="581329"/>
                </a:lnTo>
                <a:lnTo>
                  <a:pt x="0" y="5813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ZA" sz="1200"/>
          </a:p>
        </p:txBody>
      </p:sp>
      <p:sp>
        <p:nvSpPr>
          <p:cNvPr id="12" name="Freeform 12"/>
          <p:cNvSpPr/>
          <p:nvPr/>
        </p:nvSpPr>
        <p:spPr>
          <a:xfrm>
            <a:off x="9756653" y="2024453"/>
            <a:ext cx="1972369" cy="1103409"/>
          </a:xfrm>
          <a:custGeom>
            <a:avLst/>
            <a:gdLst/>
            <a:ahLst/>
            <a:cxnLst/>
            <a:rect l="l" t="t" r="r" b="b"/>
            <a:pathLst>
              <a:path w="2958554" h="1655113">
                <a:moveTo>
                  <a:pt x="0" y="0"/>
                </a:moveTo>
                <a:lnTo>
                  <a:pt x="2958553" y="0"/>
                </a:lnTo>
                <a:lnTo>
                  <a:pt x="2958553" y="1655113"/>
                </a:lnTo>
                <a:lnTo>
                  <a:pt x="0" y="16551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ZA" sz="1200"/>
          </a:p>
        </p:txBody>
      </p:sp>
      <p:sp>
        <p:nvSpPr>
          <p:cNvPr id="13" name="Freeform 13"/>
          <p:cNvSpPr/>
          <p:nvPr/>
        </p:nvSpPr>
        <p:spPr>
          <a:xfrm>
            <a:off x="10003319" y="2584854"/>
            <a:ext cx="1479461" cy="387553"/>
          </a:xfrm>
          <a:custGeom>
            <a:avLst/>
            <a:gdLst/>
            <a:ahLst/>
            <a:cxnLst/>
            <a:rect l="l" t="t" r="r" b="b"/>
            <a:pathLst>
              <a:path w="2219192" h="581329">
                <a:moveTo>
                  <a:pt x="0" y="0"/>
                </a:moveTo>
                <a:lnTo>
                  <a:pt x="2219192" y="0"/>
                </a:lnTo>
                <a:lnTo>
                  <a:pt x="2219192" y="581329"/>
                </a:lnTo>
                <a:lnTo>
                  <a:pt x="0" y="5813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ZA" sz="1200"/>
          </a:p>
        </p:txBody>
      </p:sp>
      <p:sp>
        <p:nvSpPr>
          <p:cNvPr id="14" name="Freeform 14"/>
          <p:cNvSpPr/>
          <p:nvPr/>
        </p:nvSpPr>
        <p:spPr>
          <a:xfrm>
            <a:off x="2134816" y="4229207"/>
            <a:ext cx="1427389" cy="914597"/>
          </a:xfrm>
          <a:custGeom>
            <a:avLst/>
            <a:gdLst/>
            <a:ahLst/>
            <a:cxnLst/>
            <a:rect l="l" t="t" r="r" b="b"/>
            <a:pathLst>
              <a:path w="2141084" h="1371896">
                <a:moveTo>
                  <a:pt x="0" y="0"/>
                </a:moveTo>
                <a:lnTo>
                  <a:pt x="2141084" y="0"/>
                </a:lnTo>
                <a:lnTo>
                  <a:pt x="2141084" y="1371897"/>
                </a:lnTo>
                <a:lnTo>
                  <a:pt x="0" y="137189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ZA" sz="1200"/>
          </a:p>
        </p:txBody>
      </p:sp>
      <p:sp>
        <p:nvSpPr>
          <p:cNvPr id="15" name="Freeform 15"/>
          <p:cNvSpPr/>
          <p:nvPr/>
        </p:nvSpPr>
        <p:spPr>
          <a:xfrm>
            <a:off x="2330206" y="4777898"/>
            <a:ext cx="1070677" cy="280470"/>
          </a:xfrm>
          <a:custGeom>
            <a:avLst/>
            <a:gdLst/>
            <a:ahLst/>
            <a:cxnLst/>
            <a:rect l="l" t="t" r="r" b="b"/>
            <a:pathLst>
              <a:path w="1606015" h="420705">
                <a:moveTo>
                  <a:pt x="0" y="0"/>
                </a:moveTo>
                <a:lnTo>
                  <a:pt x="1606015" y="0"/>
                </a:lnTo>
                <a:lnTo>
                  <a:pt x="1606015" y="420705"/>
                </a:lnTo>
                <a:lnTo>
                  <a:pt x="0" y="42070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ZA" sz="1200"/>
          </a:p>
        </p:txBody>
      </p:sp>
      <p:sp>
        <p:nvSpPr>
          <p:cNvPr id="16" name="Freeform 16"/>
          <p:cNvSpPr/>
          <p:nvPr/>
        </p:nvSpPr>
        <p:spPr>
          <a:xfrm>
            <a:off x="7251712" y="4229206"/>
            <a:ext cx="1427389" cy="914599"/>
          </a:xfrm>
          <a:custGeom>
            <a:avLst/>
            <a:gdLst/>
            <a:ahLst/>
            <a:cxnLst/>
            <a:rect l="l" t="t" r="r" b="b"/>
            <a:pathLst>
              <a:path w="2141083" h="1371898">
                <a:moveTo>
                  <a:pt x="0" y="0"/>
                </a:moveTo>
                <a:lnTo>
                  <a:pt x="2141084" y="0"/>
                </a:lnTo>
                <a:lnTo>
                  <a:pt x="2141084" y="1371898"/>
                </a:lnTo>
                <a:lnTo>
                  <a:pt x="0" y="137189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ZA" sz="1200"/>
          </a:p>
        </p:txBody>
      </p:sp>
      <p:sp>
        <p:nvSpPr>
          <p:cNvPr id="17" name="Freeform 17"/>
          <p:cNvSpPr/>
          <p:nvPr/>
        </p:nvSpPr>
        <p:spPr>
          <a:xfrm>
            <a:off x="7325725" y="4758848"/>
            <a:ext cx="1192053" cy="280470"/>
          </a:xfrm>
          <a:custGeom>
            <a:avLst/>
            <a:gdLst/>
            <a:ahLst/>
            <a:cxnLst/>
            <a:rect l="l" t="t" r="r" b="b"/>
            <a:pathLst>
              <a:path w="1788079" h="420705">
                <a:moveTo>
                  <a:pt x="0" y="0"/>
                </a:moveTo>
                <a:lnTo>
                  <a:pt x="1788078" y="0"/>
                </a:lnTo>
                <a:lnTo>
                  <a:pt x="1788078" y="420705"/>
                </a:lnTo>
                <a:lnTo>
                  <a:pt x="0" y="42070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ZA" sz="1200"/>
          </a:p>
        </p:txBody>
      </p:sp>
      <p:sp>
        <p:nvSpPr>
          <p:cNvPr id="18" name="Freeform 18"/>
          <p:cNvSpPr/>
          <p:nvPr/>
        </p:nvSpPr>
        <p:spPr>
          <a:xfrm>
            <a:off x="9015271" y="4215964"/>
            <a:ext cx="1427389" cy="914599"/>
          </a:xfrm>
          <a:custGeom>
            <a:avLst/>
            <a:gdLst/>
            <a:ahLst/>
            <a:cxnLst/>
            <a:rect l="l" t="t" r="r" b="b"/>
            <a:pathLst>
              <a:path w="2141084" h="1371898">
                <a:moveTo>
                  <a:pt x="0" y="0"/>
                </a:moveTo>
                <a:lnTo>
                  <a:pt x="2141083" y="0"/>
                </a:lnTo>
                <a:lnTo>
                  <a:pt x="2141083" y="1371897"/>
                </a:lnTo>
                <a:lnTo>
                  <a:pt x="0" y="137189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ZA" sz="1200"/>
          </a:p>
        </p:txBody>
      </p:sp>
      <p:sp>
        <p:nvSpPr>
          <p:cNvPr id="19" name="Freeform 19"/>
          <p:cNvSpPr/>
          <p:nvPr/>
        </p:nvSpPr>
        <p:spPr>
          <a:xfrm>
            <a:off x="9183120" y="4645503"/>
            <a:ext cx="1183603" cy="314017"/>
          </a:xfrm>
          <a:custGeom>
            <a:avLst/>
            <a:gdLst/>
            <a:ahLst/>
            <a:cxnLst/>
            <a:rect l="l" t="t" r="r" b="b"/>
            <a:pathLst>
              <a:path w="1775405" h="471025">
                <a:moveTo>
                  <a:pt x="0" y="0"/>
                </a:moveTo>
                <a:lnTo>
                  <a:pt x="1775405" y="0"/>
                </a:lnTo>
                <a:lnTo>
                  <a:pt x="1775405" y="471025"/>
                </a:lnTo>
                <a:lnTo>
                  <a:pt x="0" y="47102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ZA" sz="1200"/>
          </a:p>
        </p:txBody>
      </p:sp>
      <p:sp>
        <p:nvSpPr>
          <p:cNvPr id="20" name="Freeform 20"/>
          <p:cNvSpPr/>
          <p:nvPr/>
        </p:nvSpPr>
        <p:spPr>
          <a:xfrm>
            <a:off x="474146" y="4229208"/>
            <a:ext cx="1427389" cy="914597"/>
          </a:xfrm>
          <a:custGeom>
            <a:avLst/>
            <a:gdLst/>
            <a:ahLst/>
            <a:cxnLst/>
            <a:rect l="l" t="t" r="r" b="b"/>
            <a:pathLst>
              <a:path w="2141083" h="1371896">
                <a:moveTo>
                  <a:pt x="0" y="0"/>
                </a:moveTo>
                <a:lnTo>
                  <a:pt x="2141084" y="0"/>
                </a:lnTo>
                <a:lnTo>
                  <a:pt x="2141084" y="1371896"/>
                </a:lnTo>
                <a:lnTo>
                  <a:pt x="0" y="137189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ZA" sz="1200"/>
          </a:p>
        </p:txBody>
      </p:sp>
      <p:sp>
        <p:nvSpPr>
          <p:cNvPr id="21" name="Freeform 21"/>
          <p:cNvSpPr/>
          <p:nvPr/>
        </p:nvSpPr>
        <p:spPr>
          <a:xfrm>
            <a:off x="621006" y="4650898"/>
            <a:ext cx="1070677" cy="280470"/>
          </a:xfrm>
          <a:custGeom>
            <a:avLst/>
            <a:gdLst/>
            <a:ahLst/>
            <a:cxnLst/>
            <a:rect l="l" t="t" r="r" b="b"/>
            <a:pathLst>
              <a:path w="1606015" h="420705">
                <a:moveTo>
                  <a:pt x="0" y="0"/>
                </a:moveTo>
                <a:lnTo>
                  <a:pt x="1606015" y="0"/>
                </a:lnTo>
                <a:lnTo>
                  <a:pt x="1606015" y="420705"/>
                </a:lnTo>
                <a:lnTo>
                  <a:pt x="0" y="42070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ZA" sz="1200"/>
          </a:p>
        </p:txBody>
      </p:sp>
      <p:sp>
        <p:nvSpPr>
          <p:cNvPr id="22" name="Freeform 22"/>
          <p:cNvSpPr/>
          <p:nvPr/>
        </p:nvSpPr>
        <p:spPr>
          <a:xfrm>
            <a:off x="3829342" y="4229207"/>
            <a:ext cx="1427389" cy="914597"/>
          </a:xfrm>
          <a:custGeom>
            <a:avLst/>
            <a:gdLst/>
            <a:ahLst/>
            <a:cxnLst/>
            <a:rect l="l" t="t" r="r" b="b"/>
            <a:pathLst>
              <a:path w="2141083" h="1371896">
                <a:moveTo>
                  <a:pt x="0" y="0"/>
                </a:moveTo>
                <a:lnTo>
                  <a:pt x="2141084" y="0"/>
                </a:lnTo>
                <a:lnTo>
                  <a:pt x="2141084" y="1371897"/>
                </a:lnTo>
                <a:lnTo>
                  <a:pt x="0" y="137189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ZA" sz="1200"/>
          </a:p>
        </p:txBody>
      </p:sp>
      <p:sp>
        <p:nvSpPr>
          <p:cNvPr id="23" name="Freeform 23"/>
          <p:cNvSpPr/>
          <p:nvPr/>
        </p:nvSpPr>
        <p:spPr>
          <a:xfrm>
            <a:off x="5558844" y="4229206"/>
            <a:ext cx="1427389" cy="914599"/>
          </a:xfrm>
          <a:custGeom>
            <a:avLst/>
            <a:gdLst/>
            <a:ahLst/>
            <a:cxnLst/>
            <a:rect l="l" t="t" r="r" b="b"/>
            <a:pathLst>
              <a:path w="2141084" h="1371898">
                <a:moveTo>
                  <a:pt x="0" y="0"/>
                </a:moveTo>
                <a:lnTo>
                  <a:pt x="2141083" y="0"/>
                </a:lnTo>
                <a:lnTo>
                  <a:pt x="2141083" y="1371898"/>
                </a:lnTo>
                <a:lnTo>
                  <a:pt x="0" y="137189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ZA" sz="1200"/>
          </a:p>
        </p:txBody>
      </p:sp>
      <p:sp>
        <p:nvSpPr>
          <p:cNvPr id="24" name="Freeform 24"/>
          <p:cNvSpPr/>
          <p:nvPr/>
        </p:nvSpPr>
        <p:spPr>
          <a:xfrm>
            <a:off x="5713660" y="4676297"/>
            <a:ext cx="1141311" cy="317816"/>
          </a:xfrm>
          <a:custGeom>
            <a:avLst/>
            <a:gdLst/>
            <a:ahLst/>
            <a:cxnLst/>
            <a:rect l="l" t="t" r="r" b="b"/>
            <a:pathLst>
              <a:path w="1711966" h="476724">
                <a:moveTo>
                  <a:pt x="0" y="0"/>
                </a:moveTo>
                <a:lnTo>
                  <a:pt x="1711966" y="0"/>
                </a:lnTo>
                <a:lnTo>
                  <a:pt x="1711966" y="476724"/>
                </a:lnTo>
                <a:lnTo>
                  <a:pt x="0" y="47672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ZA" sz="1200"/>
          </a:p>
        </p:txBody>
      </p:sp>
      <p:sp>
        <p:nvSpPr>
          <p:cNvPr id="25" name="Freeform 25"/>
          <p:cNvSpPr/>
          <p:nvPr/>
        </p:nvSpPr>
        <p:spPr>
          <a:xfrm>
            <a:off x="4024732" y="4765198"/>
            <a:ext cx="1070677" cy="280470"/>
          </a:xfrm>
          <a:custGeom>
            <a:avLst/>
            <a:gdLst/>
            <a:ahLst/>
            <a:cxnLst/>
            <a:rect l="l" t="t" r="r" b="b"/>
            <a:pathLst>
              <a:path w="1606015" h="420705">
                <a:moveTo>
                  <a:pt x="0" y="0"/>
                </a:moveTo>
                <a:lnTo>
                  <a:pt x="1606015" y="0"/>
                </a:lnTo>
                <a:lnTo>
                  <a:pt x="1606015" y="420705"/>
                </a:lnTo>
                <a:lnTo>
                  <a:pt x="0" y="42070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ZA" sz="1200"/>
          </a:p>
        </p:txBody>
      </p:sp>
      <p:sp>
        <p:nvSpPr>
          <p:cNvPr id="26" name="Freeform 26"/>
          <p:cNvSpPr/>
          <p:nvPr/>
        </p:nvSpPr>
        <p:spPr>
          <a:xfrm>
            <a:off x="5916226" y="3599191"/>
            <a:ext cx="575304" cy="604201"/>
          </a:xfrm>
          <a:custGeom>
            <a:avLst/>
            <a:gdLst/>
            <a:ahLst/>
            <a:cxnLst/>
            <a:rect l="l" t="t" r="r" b="b"/>
            <a:pathLst>
              <a:path w="862956" h="906301">
                <a:moveTo>
                  <a:pt x="0" y="0"/>
                </a:moveTo>
                <a:lnTo>
                  <a:pt x="862956" y="0"/>
                </a:lnTo>
                <a:lnTo>
                  <a:pt x="862956" y="906301"/>
                </a:lnTo>
                <a:lnTo>
                  <a:pt x="0" y="906301"/>
                </a:lnTo>
                <a:lnTo>
                  <a:pt x="0" y="0"/>
                </a:lnTo>
                <a:close/>
              </a:path>
            </a:pathLst>
          </a:custGeom>
          <a:blipFill>
            <a:blip r:embed="rId19"/>
            <a:stretch>
              <a:fillRect r="-456"/>
            </a:stretch>
          </a:blipFill>
        </p:spPr>
        <p:txBody>
          <a:bodyPr/>
          <a:lstStyle/>
          <a:p>
            <a:endParaRPr lang="en-ZA" sz="1200"/>
          </a:p>
        </p:txBody>
      </p:sp>
      <p:sp>
        <p:nvSpPr>
          <p:cNvPr id="27" name="Freeform 27"/>
          <p:cNvSpPr/>
          <p:nvPr/>
        </p:nvSpPr>
        <p:spPr>
          <a:xfrm>
            <a:off x="4091477" y="3522051"/>
            <a:ext cx="998329" cy="655941"/>
          </a:xfrm>
          <a:custGeom>
            <a:avLst/>
            <a:gdLst/>
            <a:ahLst/>
            <a:cxnLst/>
            <a:rect l="l" t="t" r="r" b="b"/>
            <a:pathLst>
              <a:path w="1497494" h="983912">
                <a:moveTo>
                  <a:pt x="0" y="0"/>
                </a:moveTo>
                <a:lnTo>
                  <a:pt x="1497494" y="0"/>
                </a:lnTo>
                <a:lnTo>
                  <a:pt x="1497494" y="983912"/>
                </a:lnTo>
                <a:lnTo>
                  <a:pt x="0" y="983912"/>
                </a:lnTo>
                <a:lnTo>
                  <a:pt x="0" y="0"/>
                </a:lnTo>
                <a:close/>
              </a:path>
            </a:pathLst>
          </a:custGeom>
          <a:blipFill>
            <a:blip r:embed="rId20"/>
            <a:stretch>
              <a:fillRect b="-250"/>
            </a:stretch>
          </a:blipFill>
        </p:spPr>
        <p:txBody>
          <a:bodyPr/>
          <a:lstStyle/>
          <a:p>
            <a:endParaRPr lang="en-ZA" sz="1200"/>
          </a:p>
        </p:txBody>
      </p:sp>
      <p:sp>
        <p:nvSpPr>
          <p:cNvPr id="28" name="Freeform 28"/>
          <p:cNvSpPr/>
          <p:nvPr/>
        </p:nvSpPr>
        <p:spPr>
          <a:xfrm>
            <a:off x="9105922" y="3573791"/>
            <a:ext cx="1142154" cy="608293"/>
          </a:xfrm>
          <a:custGeom>
            <a:avLst/>
            <a:gdLst/>
            <a:ahLst/>
            <a:cxnLst/>
            <a:rect l="l" t="t" r="r" b="b"/>
            <a:pathLst>
              <a:path w="1713231" h="912440">
                <a:moveTo>
                  <a:pt x="0" y="0"/>
                </a:moveTo>
                <a:lnTo>
                  <a:pt x="1713231" y="0"/>
                </a:lnTo>
                <a:lnTo>
                  <a:pt x="1713231" y="912440"/>
                </a:lnTo>
                <a:lnTo>
                  <a:pt x="0" y="912440"/>
                </a:lnTo>
                <a:lnTo>
                  <a:pt x="0" y="0"/>
                </a:lnTo>
                <a:close/>
              </a:path>
            </a:pathLst>
          </a:custGeom>
          <a:blipFill>
            <a:blip r:embed="rId21"/>
            <a:stretch>
              <a:fillRect b="-196"/>
            </a:stretch>
          </a:blipFill>
        </p:spPr>
        <p:txBody>
          <a:bodyPr/>
          <a:lstStyle/>
          <a:p>
            <a:endParaRPr lang="en-ZA" sz="1200"/>
          </a:p>
        </p:txBody>
      </p:sp>
      <p:sp>
        <p:nvSpPr>
          <p:cNvPr id="29" name="Freeform 29"/>
          <p:cNvSpPr/>
          <p:nvPr/>
        </p:nvSpPr>
        <p:spPr>
          <a:xfrm>
            <a:off x="10331594" y="1740885"/>
            <a:ext cx="822539" cy="437521"/>
          </a:xfrm>
          <a:custGeom>
            <a:avLst/>
            <a:gdLst/>
            <a:ahLst/>
            <a:cxnLst/>
            <a:rect l="l" t="t" r="r" b="b"/>
            <a:pathLst>
              <a:path w="1233809" h="656282">
                <a:moveTo>
                  <a:pt x="0" y="0"/>
                </a:moveTo>
                <a:lnTo>
                  <a:pt x="1233810" y="0"/>
                </a:lnTo>
                <a:lnTo>
                  <a:pt x="1233810" y="656281"/>
                </a:lnTo>
                <a:lnTo>
                  <a:pt x="0" y="656281"/>
                </a:lnTo>
                <a:lnTo>
                  <a:pt x="0" y="0"/>
                </a:lnTo>
                <a:close/>
              </a:path>
            </a:pathLst>
          </a:custGeom>
          <a:blipFill>
            <a:blip r:embed="rId22"/>
            <a:stretch>
              <a:fillRect/>
            </a:stretch>
          </a:blipFill>
        </p:spPr>
        <p:txBody>
          <a:bodyPr/>
          <a:lstStyle/>
          <a:p>
            <a:endParaRPr lang="en-ZA" sz="1200"/>
          </a:p>
        </p:txBody>
      </p:sp>
      <p:sp>
        <p:nvSpPr>
          <p:cNvPr id="30" name="Freeform 30"/>
          <p:cNvSpPr/>
          <p:nvPr/>
        </p:nvSpPr>
        <p:spPr>
          <a:xfrm>
            <a:off x="2535021" y="3565774"/>
            <a:ext cx="653093" cy="650190"/>
          </a:xfrm>
          <a:custGeom>
            <a:avLst/>
            <a:gdLst/>
            <a:ahLst/>
            <a:cxnLst/>
            <a:rect l="l" t="t" r="r" b="b"/>
            <a:pathLst>
              <a:path w="979640" h="975285">
                <a:moveTo>
                  <a:pt x="0" y="0"/>
                </a:moveTo>
                <a:lnTo>
                  <a:pt x="979640" y="0"/>
                </a:lnTo>
                <a:lnTo>
                  <a:pt x="979640" y="975286"/>
                </a:lnTo>
                <a:lnTo>
                  <a:pt x="0" y="975286"/>
                </a:lnTo>
                <a:lnTo>
                  <a:pt x="0" y="0"/>
                </a:lnTo>
                <a:close/>
              </a:path>
            </a:pathLst>
          </a:custGeom>
          <a:blipFill>
            <a:blip r:embed="rId23"/>
            <a:stretch>
              <a:fillRect b="-446"/>
            </a:stretch>
          </a:blipFill>
        </p:spPr>
        <p:txBody>
          <a:bodyPr/>
          <a:lstStyle/>
          <a:p>
            <a:endParaRPr lang="en-ZA" sz="1200"/>
          </a:p>
        </p:txBody>
      </p:sp>
      <p:sp>
        <p:nvSpPr>
          <p:cNvPr id="31" name="Freeform 31"/>
          <p:cNvSpPr/>
          <p:nvPr/>
        </p:nvSpPr>
        <p:spPr>
          <a:xfrm>
            <a:off x="7325724" y="3666421"/>
            <a:ext cx="1353376" cy="396284"/>
          </a:xfrm>
          <a:custGeom>
            <a:avLst/>
            <a:gdLst/>
            <a:ahLst/>
            <a:cxnLst/>
            <a:rect l="l" t="t" r="r" b="b"/>
            <a:pathLst>
              <a:path w="2030064" h="594426">
                <a:moveTo>
                  <a:pt x="0" y="0"/>
                </a:moveTo>
                <a:lnTo>
                  <a:pt x="2030064" y="0"/>
                </a:lnTo>
                <a:lnTo>
                  <a:pt x="2030064" y="594426"/>
                </a:lnTo>
                <a:lnTo>
                  <a:pt x="0" y="594426"/>
                </a:lnTo>
                <a:lnTo>
                  <a:pt x="0" y="0"/>
                </a:lnTo>
                <a:close/>
              </a:path>
            </a:pathLst>
          </a:custGeom>
          <a:blipFill>
            <a:blip r:embed="rId24"/>
            <a:stretch>
              <a:fillRect l="-29991" t="-99465" r="-30151" b="-166095"/>
            </a:stretch>
          </a:blipFill>
        </p:spPr>
        <p:txBody>
          <a:bodyPr/>
          <a:lstStyle/>
          <a:p>
            <a:endParaRPr lang="en-ZA" sz="1200"/>
          </a:p>
        </p:txBody>
      </p:sp>
      <p:sp>
        <p:nvSpPr>
          <p:cNvPr id="32" name="Freeform 32"/>
          <p:cNvSpPr/>
          <p:nvPr/>
        </p:nvSpPr>
        <p:spPr>
          <a:xfrm>
            <a:off x="664122" y="3496322"/>
            <a:ext cx="1045499" cy="737587"/>
          </a:xfrm>
          <a:custGeom>
            <a:avLst/>
            <a:gdLst/>
            <a:ahLst/>
            <a:cxnLst/>
            <a:rect l="l" t="t" r="r" b="b"/>
            <a:pathLst>
              <a:path w="1568248" h="1106380">
                <a:moveTo>
                  <a:pt x="0" y="0"/>
                </a:moveTo>
                <a:lnTo>
                  <a:pt x="1568248" y="0"/>
                </a:lnTo>
                <a:lnTo>
                  <a:pt x="1568248" y="1106380"/>
                </a:lnTo>
                <a:lnTo>
                  <a:pt x="0" y="1106380"/>
                </a:lnTo>
                <a:lnTo>
                  <a:pt x="0" y="0"/>
                </a:lnTo>
                <a:close/>
              </a:path>
            </a:pathLst>
          </a:custGeom>
          <a:blipFill>
            <a:blip r:embed="rId25"/>
            <a:stretch>
              <a:fillRect l="-4716" t="-15361" r="-5404" b="-16997"/>
            </a:stretch>
          </a:blipFill>
        </p:spPr>
        <p:txBody>
          <a:bodyPr/>
          <a:lstStyle/>
          <a:p>
            <a:endParaRPr lang="en-ZA" sz="1200"/>
          </a:p>
        </p:txBody>
      </p:sp>
      <p:sp>
        <p:nvSpPr>
          <p:cNvPr id="33" name="TextBox 33"/>
          <p:cNvSpPr txBox="1"/>
          <p:nvPr/>
        </p:nvSpPr>
        <p:spPr>
          <a:xfrm>
            <a:off x="10046656" y="809690"/>
            <a:ext cx="1392786" cy="192360"/>
          </a:xfrm>
          <a:prstGeom prst="rect">
            <a:avLst/>
          </a:prstGeom>
        </p:spPr>
        <p:txBody>
          <a:bodyPr lIns="0" tIns="0" rIns="0" bIns="0" rtlCol="0" anchor="t">
            <a:spAutoFit/>
          </a:bodyPr>
          <a:lstStyle/>
          <a:p>
            <a:pPr algn="ctr">
              <a:lnSpc>
                <a:spcPts val="1509"/>
              </a:lnSpc>
            </a:pPr>
            <a:r>
              <a:rPr lang="en-US" sz="1257">
                <a:solidFill>
                  <a:srgbClr val="FFFFFF"/>
                </a:solidFill>
                <a:latin typeface="Arimo Bold"/>
              </a:rPr>
              <a:t>MINISTER</a:t>
            </a:r>
          </a:p>
        </p:txBody>
      </p:sp>
      <p:sp>
        <p:nvSpPr>
          <p:cNvPr id="34" name="Freeform 34"/>
          <p:cNvSpPr/>
          <p:nvPr/>
        </p:nvSpPr>
        <p:spPr>
          <a:xfrm>
            <a:off x="10411262" y="15552"/>
            <a:ext cx="693019" cy="839323"/>
          </a:xfrm>
          <a:custGeom>
            <a:avLst/>
            <a:gdLst/>
            <a:ahLst/>
            <a:cxnLst/>
            <a:rect l="l" t="t" r="r" b="b"/>
            <a:pathLst>
              <a:path w="1039528" h="1258984">
                <a:moveTo>
                  <a:pt x="0" y="0"/>
                </a:moveTo>
                <a:lnTo>
                  <a:pt x="1039528" y="0"/>
                </a:lnTo>
                <a:lnTo>
                  <a:pt x="1039528" y="1258984"/>
                </a:lnTo>
                <a:lnTo>
                  <a:pt x="0" y="1258984"/>
                </a:lnTo>
                <a:lnTo>
                  <a:pt x="0" y="0"/>
                </a:lnTo>
                <a:close/>
              </a:path>
            </a:pathLst>
          </a:custGeom>
          <a:blipFill>
            <a:blip r:embed="rId26"/>
            <a:stretch>
              <a:fillRect/>
            </a:stretch>
          </a:blipFill>
        </p:spPr>
        <p:txBody>
          <a:bodyPr/>
          <a:lstStyle/>
          <a:p>
            <a:endParaRPr lang="en-ZA" sz="1200"/>
          </a:p>
        </p:txBody>
      </p:sp>
      <p:sp>
        <p:nvSpPr>
          <p:cNvPr id="35" name="AutoShape 35"/>
          <p:cNvSpPr/>
          <p:nvPr/>
        </p:nvSpPr>
        <p:spPr>
          <a:xfrm flipV="1">
            <a:off x="10755748" y="3134212"/>
            <a:ext cx="0" cy="220355"/>
          </a:xfrm>
          <a:prstGeom prst="line">
            <a:avLst/>
          </a:prstGeom>
          <a:ln w="38100" cap="flat">
            <a:solidFill>
              <a:srgbClr val="000000"/>
            </a:solidFill>
            <a:prstDash val="solid"/>
            <a:headEnd type="oval" w="lg" len="lg"/>
            <a:tailEnd type="oval" w="lg" len="lg"/>
          </a:ln>
        </p:spPr>
        <p:txBody>
          <a:bodyPr/>
          <a:lstStyle/>
          <a:p>
            <a:endParaRPr lang="en-ZA" sz="1200"/>
          </a:p>
        </p:txBody>
      </p:sp>
      <p:sp>
        <p:nvSpPr>
          <p:cNvPr id="36" name="AutoShape 36"/>
          <p:cNvSpPr/>
          <p:nvPr/>
        </p:nvSpPr>
        <p:spPr>
          <a:xfrm>
            <a:off x="1169538" y="3294094"/>
            <a:ext cx="9637165" cy="13832"/>
          </a:xfrm>
          <a:prstGeom prst="line">
            <a:avLst/>
          </a:prstGeom>
          <a:ln w="38100" cap="flat">
            <a:solidFill>
              <a:srgbClr val="000000"/>
            </a:solidFill>
            <a:prstDash val="solid"/>
            <a:headEnd type="oval" w="lg" len="lg"/>
            <a:tailEnd type="oval" w="lg" len="lg"/>
          </a:ln>
        </p:spPr>
        <p:txBody>
          <a:bodyPr/>
          <a:lstStyle/>
          <a:p>
            <a:endParaRPr lang="en-ZA" sz="1200"/>
          </a:p>
        </p:txBody>
      </p:sp>
      <p:sp>
        <p:nvSpPr>
          <p:cNvPr id="37" name="AutoShape 37"/>
          <p:cNvSpPr/>
          <p:nvPr/>
        </p:nvSpPr>
        <p:spPr>
          <a:xfrm flipH="1" flipV="1">
            <a:off x="2875540" y="3244420"/>
            <a:ext cx="811" cy="324082"/>
          </a:xfrm>
          <a:prstGeom prst="line">
            <a:avLst/>
          </a:prstGeom>
          <a:ln w="38100" cap="flat">
            <a:solidFill>
              <a:srgbClr val="000000"/>
            </a:solidFill>
            <a:prstDash val="solid"/>
            <a:headEnd type="oval" w="lg" len="lg"/>
            <a:tailEnd type="oval" w="lg" len="lg"/>
          </a:ln>
        </p:spPr>
        <p:txBody>
          <a:bodyPr/>
          <a:lstStyle/>
          <a:p>
            <a:endParaRPr lang="en-ZA" sz="1200"/>
          </a:p>
        </p:txBody>
      </p:sp>
      <p:sp>
        <p:nvSpPr>
          <p:cNvPr id="38" name="AutoShape 38"/>
          <p:cNvSpPr/>
          <p:nvPr/>
        </p:nvSpPr>
        <p:spPr>
          <a:xfrm flipH="1" flipV="1">
            <a:off x="4577132" y="3244420"/>
            <a:ext cx="811" cy="324082"/>
          </a:xfrm>
          <a:prstGeom prst="line">
            <a:avLst/>
          </a:prstGeom>
          <a:ln w="38100" cap="flat">
            <a:solidFill>
              <a:srgbClr val="000000"/>
            </a:solidFill>
            <a:prstDash val="solid"/>
            <a:headEnd type="oval" w="lg" len="lg"/>
            <a:tailEnd type="oval" w="lg" len="lg"/>
          </a:ln>
        </p:spPr>
        <p:txBody>
          <a:bodyPr/>
          <a:lstStyle/>
          <a:p>
            <a:endParaRPr lang="en-ZA" sz="1200"/>
          </a:p>
        </p:txBody>
      </p:sp>
      <p:sp>
        <p:nvSpPr>
          <p:cNvPr id="39" name="AutoShape 39"/>
          <p:cNvSpPr/>
          <p:nvPr/>
        </p:nvSpPr>
        <p:spPr>
          <a:xfrm flipH="1" flipV="1">
            <a:off x="6197982" y="3261244"/>
            <a:ext cx="811" cy="324082"/>
          </a:xfrm>
          <a:prstGeom prst="line">
            <a:avLst/>
          </a:prstGeom>
          <a:ln w="38100" cap="flat">
            <a:solidFill>
              <a:srgbClr val="000000"/>
            </a:solidFill>
            <a:prstDash val="solid"/>
            <a:headEnd type="oval" w="lg" len="lg"/>
            <a:tailEnd type="oval" w="lg" len="lg"/>
          </a:ln>
        </p:spPr>
        <p:txBody>
          <a:bodyPr/>
          <a:lstStyle/>
          <a:p>
            <a:endParaRPr lang="en-ZA" sz="1200"/>
          </a:p>
        </p:txBody>
      </p:sp>
      <p:sp>
        <p:nvSpPr>
          <p:cNvPr id="40" name="AutoShape 40"/>
          <p:cNvSpPr/>
          <p:nvPr/>
        </p:nvSpPr>
        <p:spPr>
          <a:xfrm flipH="1" flipV="1">
            <a:off x="7944788" y="3248544"/>
            <a:ext cx="811" cy="324082"/>
          </a:xfrm>
          <a:prstGeom prst="line">
            <a:avLst/>
          </a:prstGeom>
          <a:ln w="38100" cap="flat">
            <a:solidFill>
              <a:srgbClr val="000000"/>
            </a:solidFill>
            <a:prstDash val="solid"/>
            <a:headEnd type="oval" w="lg" len="lg"/>
            <a:tailEnd type="oval" w="lg" len="lg"/>
          </a:ln>
        </p:spPr>
        <p:txBody>
          <a:bodyPr/>
          <a:lstStyle/>
          <a:p>
            <a:endParaRPr lang="en-ZA" sz="1200"/>
          </a:p>
        </p:txBody>
      </p:sp>
      <p:sp>
        <p:nvSpPr>
          <p:cNvPr id="41" name="AutoShape 41"/>
          <p:cNvSpPr/>
          <p:nvPr/>
        </p:nvSpPr>
        <p:spPr>
          <a:xfrm flipH="1" flipV="1">
            <a:off x="9638484" y="3261244"/>
            <a:ext cx="811" cy="324082"/>
          </a:xfrm>
          <a:prstGeom prst="line">
            <a:avLst/>
          </a:prstGeom>
          <a:ln w="38100" cap="flat">
            <a:solidFill>
              <a:srgbClr val="000000"/>
            </a:solidFill>
            <a:prstDash val="solid"/>
            <a:headEnd type="oval" w="lg" len="lg"/>
            <a:tailEnd type="oval" w="lg" len="lg"/>
          </a:ln>
        </p:spPr>
        <p:txBody>
          <a:bodyPr/>
          <a:lstStyle/>
          <a:p>
            <a:endParaRPr lang="en-ZA" sz="1200"/>
          </a:p>
        </p:txBody>
      </p:sp>
      <p:grpSp>
        <p:nvGrpSpPr>
          <p:cNvPr id="42" name="Group 42"/>
          <p:cNvGrpSpPr/>
          <p:nvPr/>
        </p:nvGrpSpPr>
        <p:grpSpPr>
          <a:xfrm rot="-10800000">
            <a:off x="7044919" y="6238203"/>
            <a:ext cx="163852" cy="47625"/>
            <a:chOff x="0" y="0"/>
            <a:chExt cx="327704" cy="95250"/>
          </a:xfrm>
        </p:grpSpPr>
        <p:sp>
          <p:nvSpPr>
            <p:cNvPr id="43" name="Freeform 43"/>
            <p:cNvSpPr/>
            <p:nvPr/>
          </p:nvSpPr>
          <p:spPr>
            <a:xfrm>
              <a:off x="0" y="0"/>
              <a:ext cx="327660" cy="95250"/>
            </a:xfrm>
            <a:custGeom>
              <a:avLst/>
              <a:gdLst/>
              <a:ahLst/>
              <a:cxnLst/>
              <a:rect l="l" t="t" r="r" b="b"/>
              <a:pathLst>
                <a:path w="327660" h="95250">
                  <a:moveTo>
                    <a:pt x="238125" y="0"/>
                  </a:moveTo>
                  <a:lnTo>
                    <a:pt x="280035" y="0"/>
                  </a:lnTo>
                  <a:cubicBezTo>
                    <a:pt x="306324" y="0"/>
                    <a:pt x="327660" y="21336"/>
                    <a:pt x="327660" y="47625"/>
                  </a:cubicBezTo>
                  <a:cubicBezTo>
                    <a:pt x="327660" y="73914"/>
                    <a:pt x="306324" y="95250"/>
                    <a:pt x="280035" y="95250"/>
                  </a:cubicBezTo>
                  <a:lnTo>
                    <a:pt x="238125" y="95250"/>
                  </a:lnTo>
                  <a:cubicBezTo>
                    <a:pt x="211836" y="95250"/>
                    <a:pt x="190500" y="73914"/>
                    <a:pt x="190500" y="47625"/>
                  </a:cubicBezTo>
                  <a:cubicBezTo>
                    <a:pt x="190500" y="21336"/>
                    <a:pt x="211836" y="0"/>
                    <a:pt x="238125" y="0"/>
                  </a:cubicBezTo>
                  <a:close/>
                  <a:moveTo>
                    <a:pt x="47625" y="0"/>
                  </a:moveTo>
                  <a:lnTo>
                    <a:pt x="142875" y="0"/>
                  </a:lnTo>
                  <a:cubicBezTo>
                    <a:pt x="169164" y="0"/>
                    <a:pt x="190500" y="21336"/>
                    <a:pt x="190500" y="47625"/>
                  </a:cubicBezTo>
                  <a:cubicBezTo>
                    <a:pt x="190500" y="73914"/>
                    <a:pt x="169164" y="95250"/>
                    <a:pt x="142875" y="95250"/>
                  </a:cubicBezTo>
                  <a:lnTo>
                    <a:pt x="47625" y="95250"/>
                  </a:lnTo>
                  <a:cubicBezTo>
                    <a:pt x="21336" y="95250"/>
                    <a:pt x="0" y="73914"/>
                    <a:pt x="0" y="47625"/>
                  </a:cubicBezTo>
                  <a:cubicBezTo>
                    <a:pt x="0" y="21336"/>
                    <a:pt x="21336" y="0"/>
                    <a:pt x="47625" y="0"/>
                  </a:cubicBezTo>
                  <a:close/>
                </a:path>
              </a:pathLst>
            </a:custGeom>
            <a:solidFill>
              <a:srgbClr val="FFFFFF"/>
            </a:solidFill>
          </p:spPr>
          <p:txBody>
            <a:bodyPr/>
            <a:lstStyle/>
            <a:p>
              <a:endParaRPr lang="en-ZA" sz="1200"/>
            </a:p>
          </p:txBody>
        </p:sp>
      </p:grpSp>
      <p:sp>
        <p:nvSpPr>
          <p:cNvPr id="44" name="Freeform 44"/>
          <p:cNvSpPr/>
          <p:nvPr/>
        </p:nvSpPr>
        <p:spPr>
          <a:xfrm>
            <a:off x="6867545" y="5877722"/>
            <a:ext cx="1427389" cy="798529"/>
          </a:xfrm>
          <a:custGeom>
            <a:avLst/>
            <a:gdLst/>
            <a:ahLst/>
            <a:cxnLst/>
            <a:rect l="l" t="t" r="r" b="b"/>
            <a:pathLst>
              <a:path w="2141083" h="1197794">
                <a:moveTo>
                  <a:pt x="0" y="0"/>
                </a:moveTo>
                <a:lnTo>
                  <a:pt x="2141083" y="0"/>
                </a:lnTo>
                <a:lnTo>
                  <a:pt x="2141083" y="1197794"/>
                </a:lnTo>
                <a:lnTo>
                  <a:pt x="0" y="1197794"/>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ZA" sz="1200"/>
          </a:p>
        </p:txBody>
      </p:sp>
      <p:sp>
        <p:nvSpPr>
          <p:cNvPr id="45" name="Freeform 45"/>
          <p:cNvSpPr/>
          <p:nvPr/>
        </p:nvSpPr>
        <p:spPr>
          <a:xfrm>
            <a:off x="7045901" y="6297044"/>
            <a:ext cx="1070677" cy="280470"/>
          </a:xfrm>
          <a:custGeom>
            <a:avLst/>
            <a:gdLst/>
            <a:ahLst/>
            <a:cxnLst/>
            <a:rect l="l" t="t" r="r" b="b"/>
            <a:pathLst>
              <a:path w="1606015" h="420705">
                <a:moveTo>
                  <a:pt x="0" y="0"/>
                </a:moveTo>
                <a:lnTo>
                  <a:pt x="1606014" y="0"/>
                </a:lnTo>
                <a:lnTo>
                  <a:pt x="1606014" y="420705"/>
                </a:lnTo>
                <a:lnTo>
                  <a:pt x="0" y="42070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ZA" sz="1200"/>
          </a:p>
        </p:txBody>
      </p:sp>
      <p:sp>
        <p:nvSpPr>
          <p:cNvPr id="46" name="Freeform 46"/>
          <p:cNvSpPr/>
          <p:nvPr/>
        </p:nvSpPr>
        <p:spPr>
          <a:xfrm>
            <a:off x="4790529" y="5851605"/>
            <a:ext cx="1427389" cy="798529"/>
          </a:xfrm>
          <a:custGeom>
            <a:avLst/>
            <a:gdLst/>
            <a:ahLst/>
            <a:cxnLst/>
            <a:rect l="l" t="t" r="r" b="b"/>
            <a:pathLst>
              <a:path w="2141084" h="1197794">
                <a:moveTo>
                  <a:pt x="0" y="0"/>
                </a:moveTo>
                <a:lnTo>
                  <a:pt x="2141083" y="0"/>
                </a:lnTo>
                <a:lnTo>
                  <a:pt x="2141083" y="1197794"/>
                </a:lnTo>
                <a:lnTo>
                  <a:pt x="0" y="1197794"/>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ZA" sz="1200"/>
          </a:p>
        </p:txBody>
      </p:sp>
      <p:sp>
        <p:nvSpPr>
          <p:cNvPr id="47" name="Freeform 47"/>
          <p:cNvSpPr/>
          <p:nvPr/>
        </p:nvSpPr>
        <p:spPr>
          <a:xfrm>
            <a:off x="4927403" y="6259730"/>
            <a:ext cx="1070677" cy="280470"/>
          </a:xfrm>
          <a:custGeom>
            <a:avLst/>
            <a:gdLst/>
            <a:ahLst/>
            <a:cxnLst/>
            <a:rect l="l" t="t" r="r" b="b"/>
            <a:pathLst>
              <a:path w="1606015" h="420705">
                <a:moveTo>
                  <a:pt x="0" y="0"/>
                </a:moveTo>
                <a:lnTo>
                  <a:pt x="1606015" y="0"/>
                </a:lnTo>
                <a:lnTo>
                  <a:pt x="1606015" y="420705"/>
                </a:lnTo>
                <a:lnTo>
                  <a:pt x="0" y="42070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ZA" sz="1200"/>
          </a:p>
        </p:txBody>
      </p:sp>
      <p:sp>
        <p:nvSpPr>
          <p:cNvPr id="48" name="Freeform 48"/>
          <p:cNvSpPr/>
          <p:nvPr/>
        </p:nvSpPr>
        <p:spPr>
          <a:xfrm>
            <a:off x="8937881" y="5877722"/>
            <a:ext cx="1427389" cy="798529"/>
          </a:xfrm>
          <a:custGeom>
            <a:avLst/>
            <a:gdLst/>
            <a:ahLst/>
            <a:cxnLst/>
            <a:rect l="l" t="t" r="r" b="b"/>
            <a:pathLst>
              <a:path w="2141084" h="1197794">
                <a:moveTo>
                  <a:pt x="0" y="0"/>
                </a:moveTo>
                <a:lnTo>
                  <a:pt x="2141084" y="0"/>
                </a:lnTo>
                <a:lnTo>
                  <a:pt x="2141084" y="1197794"/>
                </a:lnTo>
                <a:lnTo>
                  <a:pt x="0" y="1197794"/>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ZA" sz="1200"/>
          </a:p>
        </p:txBody>
      </p:sp>
      <p:sp>
        <p:nvSpPr>
          <p:cNvPr id="49" name="Freeform 49"/>
          <p:cNvSpPr/>
          <p:nvPr/>
        </p:nvSpPr>
        <p:spPr>
          <a:xfrm>
            <a:off x="9116237" y="6297044"/>
            <a:ext cx="1070677" cy="280470"/>
          </a:xfrm>
          <a:custGeom>
            <a:avLst/>
            <a:gdLst/>
            <a:ahLst/>
            <a:cxnLst/>
            <a:rect l="l" t="t" r="r" b="b"/>
            <a:pathLst>
              <a:path w="1606015" h="420705">
                <a:moveTo>
                  <a:pt x="0" y="0"/>
                </a:moveTo>
                <a:lnTo>
                  <a:pt x="1606015" y="0"/>
                </a:lnTo>
                <a:lnTo>
                  <a:pt x="1606015" y="420705"/>
                </a:lnTo>
                <a:lnTo>
                  <a:pt x="0" y="42070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ZA" sz="1200"/>
          </a:p>
        </p:txBody>
      </p:sp>
      <p:sp>
        <p:nvSpPr>
          <p:cNvPr id="50" name="Freeform 50"/>
          <p:cNvSpPr/>
          <p:nvPr/>
        </p:nvSpPr>
        <p:spPr>
          <a:xfrm>
            <a:off x="7194962" y="5337981"/>
            <a:ext cx="772554" cy="463532"/>
          </a:xfrm>
          <a:custGeom>
            <a:avLst/>
            <a:gdLst/>
            <a:ahLst/>
            <a:cxnLst/>
            <a:rect l="l" t="t" r="r" b="b"/>
            <a:pathLst>
              <a:path w="1158831" h="695298">
                <a:moveTo>
                  <a:pt x="0" y="0"/>
                </a:moveTo>
                <a:lnTo>
                  <a:pt x="1158831" y="0"/>
                </a:lnTo>
                <a:lnTo>
                  <a:pt x="1158831" y="695298"/>
                </a:lnTo>
                <a:lnTo>
                  <a:pt x="0" y="695298"/>
                </a:lnTo>
                <a:lnTo>
                  <a:pt x="0" y="0"/>
                </a:lnTo>
                <a:close/>
              </a:path>
            </a:pathLst>
          </a:custGeom>
          <a:blipFill>
            <a:blip r:embed="rId29"/>
            <a:stretch>
              <a:fillRect b="-574"/>
            </a:stretch>
          </a:blipFill>
        </p:spPr>
        <p:txBody>
          <a:bodyPr/>
          <a:lstStyle/>
          <a:p>
            <a:endParaRPr lang="en-ZA" sz="1200"/>
          </a:p>
        </p:txBody>
      </p:sp>
      <p:sp>
        <p:nvSpPr>
          <p:cNvPr id="51" name="Freeform 51"/>
          <p:cNvSpPr/>
          <p:nvPr/>
        </p:nvSpPr>
        <p:spPr>
          <a:xfrm>
            <a:off x="9447824" y="5188254"/>
            <a:ext cx="472907" cy="614538"/>
          </a:xfrm>
          <a:custGeom>
            <a:avLst/>
            <a:gdLst/>
            <a:ahLst/>
            <a:cxnLst/>
            <a:rect l="l" t="t" r="r" b="b"/>
            <a:pathLst>
              <a:path w="709361" h="921807">
                <a:moveTo>
                  <a:pt x="0" y="0"/>
                </a:moveTo>
                <a:lnTo>
                  <a:pt x="709361" y="0"/>
                </a:lnTo>
                <a:lnTo>
                  <a:pt x="709361" y="921807"/>
                </a:lnTo>
                <a:lnTo>
                  <a:pt x="0" y="921807"/>
                </a:lnTo>
                <a:lnTo>
                  <a:pt x="0" y="0"/>
                </a:lnTo>
                <a:close/>
              </a:path>
            </a:pathLst>
          </a:custGeom>
          <a:blipFill>
            <a:blip r:embed="rId30"/>
            <a:stretch>
              <a:fillRect r="-507"/>
            </a:stretch>
          </a:blipFill>
        </p:spPr>
        <p:txBody>
          <a:bodyPr/>
          <a:lstStyle/>
          <a:p>
            <a:endParaRPr lang="en-ZA" sz="1200"/>
          </a:p>
        </p:txBody>
      </p:sp>
      <p:sp>
        <p:nvSpPr>
          <p:cNvPr id="52" name="Freeform 52"/>
          <p:cNvSpPr/>
          <p:nvPr/>
        </p:nvSpPr>
        <p:spPr>
          <a:xfrm>
            <a:off x="5078352" y="5380779"/>
            <a:ext cx="969354" cy="325703"/>
          </a:xfrm>
          <a:custGeom>
            <a:avLst/>
            <a:gdLst/>
            <a:ahLst/>
            <a:cxnLst/>
            <a:rect l="l" t="t" r="r" b="b"/>
            <a:pathLst>
              <a:path w="1454031" h="488554">
                <a:moveTo>
                  <a:pt x="0" y="0"/>
                </a:moveTo>
                <a:lnTo>
                  <a:pt x="1454031" y="0"/>
                </a:lnTo>
                <a:lnTo>
                  <a:pt x="1454031" y="488554"/>
                </a:lnTo>
                <a:lnTo>
                  <a:pt x="0" y="488554"/>
                </a:lnTo>
                <a:lnTo>
                  <a:pt x="0" y="0"/>
                </a:lnTo>
                <a:close/>
              </a:path>
            </a:pathLst>
          </a:custGeom>
          <a:blipFill>
            <a:blip r:embed="rId31"/>
            <a:stretch>
              <a:fillRect/>
            </a:stretch>
          </a:blipFill>
        </p:spPr>
        <p:txBody>
          <a:bodyPr/>
          <a:lstStyle/>
          <a:p>
            <a:endParaRPr lang="en-ZA" sz="1200"/>
          </a:p>
        </p:txBody>
      </p:sp>
      <p:sp>
        <p:nvSpPr>
          <p:cNvPr id="53" name="AutoShape 53"/>
          <p:cNvSpPr/>
          <p:nvPr/>
        </p:nvSpPr>
        <p:spPr>
          <a:xfrm>
            <a:off x="10358920" y="6254460"/>
            <a:ext cx="447782" cy="0"/>
          </a:xfrm>
          <a:prstGeom prst="line">
            <a:avLst/>
          </a:prstGeom>
          <a:ln w="38100" cap="flat">
            <a:solidFill>
              <a:srgbClr val="000000"/>
            </a:solidFill>
            <a:prstDash val="sysDot"/>
            <a:headEnd type="oval" w="lg" len="lg"/>
            <a:tailEnd type="oval" w="lg" len="lg"/>
          </a:ln>
        </p:spPr>
        <p:txBody>
          <a:bodyPr/>
          <a:lstStyle/>
          <a:p>
            <a:endParaRPr lang="en-ZA" sz="1200"/>
          </a:p>
        </p:txBody>
      </p:sp>
      <p:sp>
        <p:nvSpPr>
          <p:cNvPr id="54" name="AutoShape 54"/>
          <p:cNvSpPr/>
          <p:nvPr/>
        </p:nvSpPr>
        <p:spPr>
          <a:xfrm>
            <a:off x="6259264" y="6269569"/>
            <a:ext cx="558200" cy="3559"/>
          </a:xfrm>
          <a:prstGeom prst="line">
            <a:avLst/>
          </a:prstGeom>
          <a:ln w="38100" cap="flat">
            <a:solidFill>
              <a:srgbClr val="000000"/>
            </a:solidFill>
            <a:prstDash val="sysDot"/>
            <a:headEnd type="oval" w="lg" len="lg"/>
            <a:tailEnd type="oval" w="lg" len="lg"/>
          </a:ln>
        </p:spPr>
        <p:txBody>
          <a:bodyPr/>
          <a:lstStyle/>
          <a:p>
            <a:endParaRPr lang="en-ZA" sz="1200"/>
          </a:p>
        </p:txBody>
      </p:sp>
      <p:sp>
        <p:nvSpPr>
          <p:cNvPr id="55" name="AutoShape 55"/>
          <p:cNvSpPr/>
          <p:nvPr/>
        </p:nvSpPr>
        <p:spPr>
          <a:xfrm>
            <a:off x="8339018" y="6284048"/>
            <a:ext cx="558200" cy="3559"/>
          </a:xfrm>
          <a:prstGeom prst="line">
            <a:avLst/>
          </a:prstGeom>
          <a:ln w="38100" cap="flat">
            <a:solidFill>
              <a:srgbClr val="000000"/>
            </a:solidFill>
            <a:prstDash val="sysDot"/>
            <a:headEnd type="oval" w="lg" len="lg"/>
            <a:tailEnd type="oval" w="lg" len="lg"/>
          </a:ln>
        </p:spPr>
        <p:txBody>
          <a:bodyPr/>
          <a:lstStyle/>
          <a:p>
            <a:endParaRPr lang="en-ZA" sz="1200"/>
          </a:p>
        </p:txBody>
      </p:sp>
      <p:sp>
        <p:nvSpPr>
          <p:cNvPr id="56" name="AutoShape 56"/>
          <p:cNvSpPr/>
          <p:nvPr/>
        </p:nvSpPr>
        <p:spPr>
          <a:xfrm flipH="1" flipV="1">
            <a:off x="10750411" y="3256015"/>
            <a:ext cx="7361" cy="3056467"/>
          </a:xfrm>
          <a:prstGeom prst="line">
            <a:avLst/>
          </a:prstGeom>
          <a:ln w="38100" cap="flat">
            <a:solidFill>
              <a:srgbClr val="000000"/>
            </a:solidFill>
            <a:prstDash val="sysDot"/>
            <a:headEnd type="oval" w="lg" len="lg"/>
            <a:tailEnd type="oval" w="lg" len="lg"/>
          </a:ln>
        </p:spPr>
        <p:txBody>
          <a:bodyPr/>
          <a:lstStyle/>
          <a:p>
            <a:endParaRPr lang="en-ZA" sz="1200"/>
          </a:p>
        </p:txBody>
      </p:sp>
      <p:sp>
        <p:nvSpPr>
          <p:cNvPr id="57" name="AutoShape 57"/>
          <p:cNvSpPr/>
          <p:nvPr/>
        </p:nvSpPr>
        <p:spPr>
          <a:xfrm flipH="1" flipV="1">
            <a:off x="1219590" y="3244420"/>
            <a:ext cx="811" cy="324082"/>
          </a:xfrm>
          <a:prstGeom prst="line">
            <a:avLst/>
          </a:prstGeom>
          <a:ln w="38100" cap="flat">
            <a:solidFill>
              <a:srgbClr val="000000"/>
            </a:solidFill>
            <a:prstDash val="solid"/>
            <a:headEnd type="oval" w="lg" len="lg"/>
            <a:tailEnd type="oval" w="lg" len="lg"/>
          </a:ln>
        </p:spPr>
        <p:txBody>
          <a:bodyPr/>
          <a:lstStyle/>
          <a:p>
            <a:endParaRPr lang="en-ZA" sz="1200"/>
          </a:p>
        </p:txBody>
      </p:sp>
      <p:sp>
        <p:nvSpPr>
          <p:cNvPr id="58" name="TextBox 58"/>
          <p:cNvSpPr txBox="1"/>
          <p:nvPr/>
        </p:nvSpPr>
        <p:spPr>
          <a:xfrm>
            <a:off x="10060795" y="1248888"/>
            <a:ext cx="1364509" cy="76944"/>
          </a:xfrm>
          <a:prstGeom prst="rect">
            <a:avLst/>
          </a:prstGeom>
        </p:spPr>
        <p:txBody>
          <a:bodyPr lIns="0" tIns="0" rIns="0" bIns="0" rtlCol="0" anchor="t">
            <a:spAutoFit/>
          </a:bodyPr>
          <a:lstStyle/>
          <a:p>
            <a:pPr algn="ctr">
              <a:lnSpc>
                <a:spcPts val="599"/>
              </a:lnSpc>
            </a:pPr>
            <a:r>
              <a:rPr lang="en-US" sz="599">
                <a:solidFill>
                  <a:srgbClr val="101238"/>
                </a:solidFill>
                <a:latin typeface="Roboto Condensed Bold"/>
              </a:rPr>
              <a:t>PUBLIC WORKS AND INFRASTRUCTURE</a:t>
            </a:r>
          </a:p>
        </p:txBody>
      </p:sp>
      <p:sp>
        <p:nvSpPr>
          <p:cNvPr id="59" name="TextBox 59"/>
          <p:cNvSpPr txBox="1"/>
          <p:nvPr/>
        </p:nvSpPr>
        <p:spPr>
          <a:xfrm>
            <a:off x="9901761" y="2281075"/>
            <a:ext cx="1682577" cy="192360"/>
          </a:xfrm>
          <a:prstGeom prst="rect">
            <a:avLst/>
          </a:prstGeom>
        </p:spPr>
        <p:txBody>
          <a:bodyPr lIns="0" tIns="0" rIns="0" bIns="0" rtlCol="0" anchor="t">
            <a:spAutoFit/>
          </a:bodyPr>
          <a:lstStyle/>
          <a:p>
            <a:pPr algn="ctr">
              <a:lnSpc>
                <a:spcPts val="1509"/>
              </a:lnSpc>
            </a:pPr>
            <a:r>
              <a:rPr lang="en-US" sz="1257">
                <a:solidFill>
                  <a:srgbClr val="FFFFFF"/>
                </a:solidFill>
                <a:latin typeface="Arimo Bold"/>
              </a:rPr>
              <a:t>CBE</a:t>
            </a:r>
          </a:p>
        </p:txBody>
      </p:sp>
      <p:sp>
        <p:nvSpPr>
          <p:cNvPr id="60" name="TextBox 60"/>
          <p:cNvSpPr txBox="1"/>
          <p:nvPr/>
        </p:nvSpPr>
        <p:spPr>
          <a:xfrm>
            <a:off x="10060795" y="2758373"/>
            <a:ext cx="1364509" cy="76944"/>
          </a:xfrm>
          <a:prstGeom prst="rect">
            <a:avLst/>
          </a:prstGeom>
        </p:spPr>
        <p:txBody>
          <a:bodyPr lIns="0" tIns="0" rIns="0" bIns="0" rtlCol="0" anchor="t">
            <a:spAutoFit/>
          </a:bodyPr>
          <a:lstStyle/>
          <a:p>
            <a:pPr algn="ctr">
              <a:lnSpc>
                <a:spcPts val="599"/>
              </a:lnSpc>
            </a:pPr>
            <a:r>
              <a:rPr lang="en-US" sz="599">
                <a:solidFill>
                  <a:srgbClr val="101238"/>
                </a:solidFill>
                <a:latin typeface="Roboto Condensed Bold"/>
              </a:rPr>
              <a:t>COUNCIL FOR THE BUILT ENVIRONMENT</a:t>
            </a:r>
          </a:p>
        </p:txBody>
      </p:sp>
      <p:sp>
        <p:nvSpPr>
          <p:cNvPr id="61" name="TextBox 61"/>
          <p:cNvSpPr txBox="1"/>
          <p:nvPr/>
        </p:nvSpPr>
        <p:spPr>
          <a:xfrm>
            <a:off x="516618" y="4403254"/>
            <a:ext cx="1217669" cy="160493"/>
          </a:xfrm>
          <a:prstGeom prst="rect">
            <a:avLst/>
          </a:prstGeom>
        </p:spPr>
        <p:txBody>
          <a:bodyPr lIns="0" tIns="0" rIns="0" bIns="0" rtlCol="0" anchor="t">
            <a:spAutoFit/>
          </a:bodyPr>
          <a:lstStyle/>
          <a:p>
            <a:pPr algn="ctr">
              <a:lnSpc>
                <a:spcPts val="1257"/>
              </a:lnSpc>
            </a:pPr>
            <a:r>
              <a:rPr lang="en-US" sz="1047">
                <a:solidFill>
                  <a:srgbClr val="FFFFFF"/>
                </a:solidFill>
                <a:latin typeface="Arimo Bold"/>
              </a:rPr>
              <a:t>SACAP</a:t>
            </a:r>
          </a:p>
        </p:txBody>
      </p:sp>
      <p:sp>
        <p:nvSpPr>
          <p:cNvPr id="62" name="TextBox 62"/>
          <p:cNvSpPr txBox="1"/>
          <p:nvPr/>
        </p:nvSpPr>
        <p:spPr>
          <a:xfrm>
            <a:off x="662602" y="4708975"/>
            <a:ext cx="1044287" cy="307777"/>
          </a:xfrm>
          <a:prstGeom prst="rect">
            <a:avLst/>
          </a:prstGeom>
        </p:spPr>
        <p:txBody>
          <a:bodyPr lIns="0" tIns="0" rIns="0" bIns="0" rtlCol="0" anchor="t">
            <a:spAutoFit/>
          </a:bodyPr>
          <a:lstStyle/>
          <a:p>
            <a:pPr algn="ctr">
              <a:lnSpc>
                <a:spcPts val="596"/>
              </a:lnSpc>
            </a:pPr>
            <a:r>
              <a:rPr lang="en-US" sz="596">
                <a:solidFill>
                  <a:srgbClr val="101238"/>
                </a:solidFill>
                <a:latin typeface="Roboto Condensed Bold"/>
              </a:rPr>
              <a:t>SOUTH AFRICAN COUNCIL FOR </a:t>
            </a:r>
          </a:p>
          <a:p>
            <a:pPr algn="ctr">
              <a:lnSpc>
                <a:spcPts val="596"/>
              </a:lnSpc>
            </a:pPr>
            <a:r>
              <a:rPr lang="en-US" sz="596">
                <a:solidFill>
                  <a:srgbClr val="101238"/>
                </a:solidFill>
                <a:latin typeface="Roboto Condensed Bold"/>
              </a:rPr>
              <a:t>THE ARCHITECTURAL PROFESSION</a:t>
            </a:r>
          </a:p>
          <a:p>
            <a:pPr algn="ctr">
              <a:lnSpc>
                <a:spcPts val="596"/>
              </a:lnSpc>
            </a:pPr>
            <a:endParaRPr lang="en-US" sz="596">
              <a:solidFill>
                <a:srgbClr val="101238"/>
              </a:solidFill>
              <a:latin typeface="Roboto Condensed Bold"/>
            </a:endParaRPr>
          </a:p>
        </p:txBody>
      </p:sp>
      <p:sp>
        <p:nvSpPr>
          <p:cNvPr id="63" name="TextBox 63"/>
          <p:cNvSpPr txBox="1"/>
          <p:nvPr/>
        </p:nvSpPr>
        <p:spPr>
          <a:xfrm>
            <a:off x="2169662" y="4403254"/>
            <a:ext cx="1358411" cy="160493"/>
          </a:xfrm>
          <a:prstGeom prst="rect">
            <a:avLst/>
          </a:prstGeom>
        </p:spPr>
        <p:txBody>
          <a:bodyPr lIns="0" tIns="0" rIns="0" bIns="0" rtlCol="0" anchor="t">
            <a:spAutoFit/>
          </a:bodyPr>
          <a:lstStyle/>
          <a:p>
            <a:pPr algn="ctr">
              <a:lnSpc>
                <a:spcPts val="1257"/>
              </a:lnSpc>
            </a:pPr>
            <a:r>
              <a:rPr lang="en-US" sz="1047">
                <a:solidFill>
                  <a:srgbClr val="FFFFFF"/>
                </a:solidFill>
                <a:latin typeface="Arimo Bold"/>
              </a:rPr>
              <a:t>SACLAP</a:t>
            </a:r>
          </a:p>
        </p:txBody>
      </p:sp>
      <p:sp>
        <p:nvSpPr>
          <p:cNvPr id="64" name="TextBox 64"/>
          <p:cNvSpPr txBox="1"/>
          <p:nvPr/>
        </p:nvSpPr>
        <p:spPr>
          <a:xfrm>
            <a:off x="2400041" y="4835486"/>
            <a:ext cx="951808" cy="307777"/>
          </a:xfrm>
          <a:prstGeom prst="rect">
            <a:avLst/>
          </a:prstGeom>
        </p:spPr>
        <p:txBody>
          <a:bodyPr lIns="0" tIns="0" rIns="0" bIns="0" rtlCol="0" anchor="t">
            <a:spAutoFit/>
          </a:bodyPr>
          <a:lstStyle/>
          <a:p>
            <a:pPr algn="ctr">
              <a:lnSpc>
                <a:spcPts val="596"/>
              </a:lnSpc>
            </a:pPr>
            <a:r>
              <a:rPr lang="en-US" sz="596">
                <a:solidFill>
                  <a:srgbClr val="101238"/>
                </a:solidFill>
                <a:latin typeface="Roboto Condensed Bold"/>
              </a:rPr>
              <a:t>SOUTH AFRICAN COUNCIL FOR </a:t>
            </a:r>
          </a:p>
          <a:p>
            <a:pPr algn="ctr">
              <a:lnSpc>
                <a:spcPts val="596"/>
              </a:lnSpc>
            </a:pPr>
            <a:r>
              <a:rPr lang="en-US" sz="596">
                <a:solidFill>
                  <a:srgbClr val="101238"/>
                </a:solidFill>
                <a:latin typeface="Roboto Condensed Bold"/>
              </a:rPr>
              <a:t>THE  LANDSCAPE ARCHITECTURAL PROFESSION</a:t>
            </a:r>
          </a:p>
          <a:p>
            <a:pPr algn="ctr">
              <a:lnSpc>
                <a:spcPts val="596"/>
              </a:lnSpc>
            </a:pPr>
            <a:endParaRPr lang="en-US" sz="596">
              <a:solidFill>
                <a:srgbClr val="101238"/>
              </a:solidFill>
              <a:latin typeface="Roboto Condensed Bold"/>
            </a:endParaRPr>
          </a:p>
        </p:txBody>
      </p:sp>
      <p:sp>
        <p:nvSpPr>
          <p:cNvPr id="65" name="TextBox 65"/>
          <p:cNvSpPr txBox="1"/>
          <p:nvPr/>
        </p:nvSpPr>
        <p:spPr>
          <a:xfrm>
            <a:off x="7292128" y="4403254"/>
            <a:ext cx="1332341" cy="160493"/>
          </a:xfrm>
          <a:prstGeom prst="rect">
            <a:avLst/>
          </a:prstGeom>
        </p:spPr>
        <p:txBody>
          <a:bodyPr lIns="0" tIns="0" rIns="0" bIns="0" rtlCol="0" anchor="t">
            <a:spAutoFit/>
          </a:bodyPr>
          <a:lstStyle/>
          <a:p>
            <a:pPr algn="ctr">
              <a:lnSpc>
                <a:spcPts val="1257"/>
              </a:lnSpc>
            </a:pPr>
            <a:r>
              <a:rPr lang="en-US" sz="1047">
                <a:solidFill>
                  <a:srgbClr val="FFFFFF"/>
                </a:solidFill>
                <a:latin typeface="Arimo Bold"/>
              </a:rPr>
              <a:t>SACPCMP</a:t>
            </a:r>
          </a:p>
        </p:txBody>
      </p:sp>
      <p:sp>
        <p:nvSpPr>
          <p:cNvPr id="66" name="TextBox 66"/>
          <p:cNvSpPr txBox="1"/>
          <p:nvPr/>
        </p:nvSpPr>
        <p:spPr>
          <a:xfrm>
            <a:off x="7400090" y="4784783"/>
            <a:ext cx="1085915" cy="230832"/>
          </a:xfrm>
          <a:prstGeom prst="rect">
            <a:avLst/>
          </a:prstGeom>
        </p:spPr>
        <p:txBody>
          <a:bodyPr lIns="0" tIns="0" rIns="0" bIns="0" rtlCol="0" anchor="t">
            <a:spAutoFit/>
          </a:bodyPr>
          <a:lstStyle/>
          <a:p>
            <a:pPr algn="ctr">
              <a:lnSpc>
                <a:spcPts val="596"/>
              </a:lnSpc>
            </a:pPr>
            <a:r>
              <a:rPr lang="en-US" sz="500">
                <a:solidFill>
                  <a:srgbClr val="101238"/>
                </a:solidFill>
                <a:latin typeface="Roboto Condensed Bold"/>
              </a:rPr>
              <a:t>SOUTH AFRICAN COUNCIL FOR THE PROJECT AND CONSTRUCTION MANAGEMENT PROFESSIONS</a:t>
            </a:r>
          </a:p>
        </p:txBody>
      </p:sp>
      <p:sp>
        <p:nvSpPr>
          <p:cNvPr id="67" name="TextBox 67"/>
          <p:cNvSpPr txBox="1"/>
          <p:nvPr/>
        </p:nvSpPr>
        <p:spPr>
          <a:xfrm>
            <a:off x="9149053" y="4403254"/>
            <a:ext cx="1217669" cy="160493"/>
          </a:xfrm>
          <a:prstGeom prst="rect">
            <a:avLst/>
          </a:prstGeom>
        </p:spPr>
        <p:txBody>
          <a:bodyPr lIns="0" tIns="0" rIns="0" bIns="0" rtlCol="0" anchor="t">
            <a:spAutoFit/>
          </a:bodyPr>
          <a:lstStyle/>
          <a:p>
            <a:pPr algn="ctr">
              <a:lnSpc>
                <a:spcPts val="1257"/>
              </a:lnSpc>
            </a:pPr>
            <a:r>
              <a:rPr lang="en-US" sz="1047">
                <a:solidFill>
                  <a:srgbClr val="FFFFFF"/>
                </a:solidFill>
                <a:latin typeface="Arimo Bold"/>
              </a:rPr>
              <a:t>SACQSP</a:t>
            </a:r>
          </a:p>
        </p:txBody>
      </p:sp>
      <p:sp>
        <p:nvSpPr>
          <p:cNvPr id="68" name="TextBox 68"/>
          <p:cNvSpPr txBox="1"/>
          <p:nvPr/>
        </p:nvSpPr>
        <p:spPr>
          <a:xfrm>
            <a:off x="9217488" y="4707927"/>
            <a:ext cx="1128618" cy="230832"/>
          </a:xfrm>
          <a:prstGeom prst="rect">
            <a:avLst/>
          </a:prstGeom>
        </p:spPr>
        <p:txBody>
          <a:bodyPr lIns="0" tIns="0" rIns="0" bIns="0" rtlCol="0" anchor="t">
            <a:spAutoFit/>
          </a:bodyPr>
          <a:lstStyle/>
          <a:p>
            <a:pPr algn="ctr">
              <a:lnSpc>
                <a:spcPts val="596"/>
              </a:lnSpc>
            </a:pPr>
            <a:r>
              <a:rPr lang="en-US" sz="596">
                <a:solidFill>
                  <a:srgbClr val="101238"/>
                </a:solidFill>
                <a:latin typeface="Roboto Condensed Bold"/>
              </a:rPr>
              <a:t>SOUTH AFRICAN COUNCIL FOR THE QUANTITY SURVEYING PROFESSIONS</a:t>
            </a:r>
          </a:p>
        </p:txBody>
      </p:sp>
      <p:sp>
        <p:nvSpPr>
          <p:cNvPr id="69" name="TextBox 69"/>
          <p:cNvSpPr txBox="1"/>
          <p:nvPr/>
        </p:nvSpPr>
        <p:spPr>
          <a:xfrm>
            <a:off x="3920344" y="4403254"/>
            <a:ext cx="1217669" cy="160493"/>
          </a:xfrm>
          <a:prstGeom prst="rect">
            <a:avLst/>
          </a:prstGeom>
        </p:spPr>
        <p:txBody>
          <a:bodyPr lIns="0" tIns="0" rIns="0" bIns="0" rtlCol="0" anchor="t">
            <a:spAutoFit/>
          </a:bodyPr>
          <a:lstStyle/>
          <a:p>
            <a:pPr algn="ctr">
              <a:lnSpc>
                <a:spcPts val="1257"/>
              </a:lnSpc>
            </a:pPr>
            <a:r>
              <a:rPr lang="en-US" sz="1047">
                <a:solidFill>
                  <a:srgbClr val="FFFFFF"/>
                </a:solidFill>
                <a:latin typeface="Arimo Bold"/>
              </a:rPr>
              <a:t>ECSA</a:t>
            </a:r>
          </a:p>
        </p:txBody>
      </p:sp>
      <p:sp>
        <p:nvSpPr>
          <p:cNvPr id="70" name="TextBox 70"/>
          <p:cNvSpPr txBox="1"/>
          <p:nvPr/>
        </p:nvSpPr>
        <p:spPr>
          <a:xfrm>
            <a:off x="4042881" y="4846677"/>
            <a:ext cx="987485" cy="153888"/>
          </a:xfrm>
          <a:prstGeom prst="rect">
            <a:avLst/>
          </a:prstGeom>
        </p:spPr>
        <p:txBody>
          <a:bodyPr lIns="0" tIns="0" rIns="0" bIns="0" rtlCol="0" anchor="t">
            <a:spAutoFit/>
          </a:bodyPr>
          <a:lstStyle/>
          <a:p>
            <a:pPr algn="ctr">
              <a:lnSpc>
                <a:spcPts val="596"/>
              </a:lnSpc>
            </a:pPr>
            <a:r>
              <a:rPr lang="en-US" sz="596">
                <a:solidFill>
                  <a:srgbClr val="101238"/>
                </a:solidFill>
                <a:latin typeface="Roboto Condensed Bold"/>
              </a:rPr>
              <a:t>ENGINEERING COUNCIL </a:t>
            </a:r>
          </a:p>
          <a:p>
            <a:pPr algn="ctr">
              <a:lnSpc>
                <a:spcPts val="596"/>
              </a:lnSpc>
            </a:pPr>
            <a:r>
              <a:rPr lang="en-US" sz="596">
                <a:solidFill>
                  <a:srgbClr val="101238"/>
                </a:solidFill>
                <a:latin typeface="Roboto Condensed Bold"/>
              </a:rPr>
              <a:t>OF SOUTH AFRICA</a:t>
            </a:r>
          </a:p>
        </p:txBody>
      </p:sp>
      <p:sp>
        <p:nvSpPr>
          <p:cNvPr id="71" name="TextBox 71"/>
          <p:cNvSpPr txBox="1"/>
          <p:nvPr/>
        </p:nvSpPr>
        <p:spPr>
          <a:xfrm>
            <a:off x="5593332" y="4428654"/>
            <a:ext cx="1358411" cy="160493"/>
          </a:xfrm>
          <a:prstGeom prst="rect">
            <a:avLst/>
          </a:prstGeom>
        </p:spPr>
        <p:txBody>
          <a:bodyPr lIns="0" tIns="0" rIns="0" bIns="0" rtlCol="0" anchor="t">
            <a:spAutoFit/>
          </a:bodyPr>
          <a:lstStyle/>
          <a:p>
            <a:pPr algn="ctr">
              <a:lnSpc>
                <a:spcPts val="1257"/>
              </a:lnSpc>
            </a:pPr>
            <a:r>
              <a:rPr lang="en-US" sz="1047">
                <a:solidFill>
                  <a:srgbClr val="FFFFFF"/>
                </a:solidFill>
                <a:latin typeface="Arimo Bold"/>
              </a:rPr>
              <a:t>SACPVP</a:t>
            </a:r>
          </a:p>
        </p:txBody>
      </p:sp>
      <p:sp>
        <p:nvSpPr>
          <p:cNvPr id="72" name="TextBox 72"/>
          <p:cNvSpPr txBox="1"/>
          <p:nvPr/>
        </p:nvSpPr>
        <p:spPr>
          <a:xfrm>
            <a:off x="5728868" y="4777897"/>
            <a:ext cx="1110894" cy="153888"/>
          </a:xfrm>
          <a:prstGeom prst="rect">
            <a:avLst/>
          </a:prstGeom>
        </p:spPr>
        <p:txBody>
          <a:bodyPr lIns="0" tIns="0" rIns="0" bIns="0" rtlCol="0" anchor="t">
            <a:spAutoFit/>
          </a:bodyPr>
          <a:lstStyle/>
          <a:p>
            <a:pPr algn="ctr">
              <a:lnSpc>
                <a:spcPts val="596"/>
              </a:lnSpc>
            </a:pPr>
            <a:r>
              <a:rPr lang="en-US" sz="596">
                <a:solidFill>
                  <a:srgbClr val="101238"/>
                </a:solidFill>
                <a:latin typeface="Roboto Condensed Bold"/>
              </a:rPr>
              <a:t>SOUTH AFRICAN COUNCIL FOR THE PROPERTY VALUERS  PROFESSION</a:t>
            </a:r>
          </a:p>
        </p:txBody>
      </p:sp>
      <p:sp>
        <p:nvSpPr>
          <p:cNvPr id="73" name="TextBox 73"/>
          <p:cNvSpPr txBox="1"/>
          <p:nvPr/>
        </p:nvSpPr>
        <p:spPr>
          <a:xfrm>
            <a:off x="4821000" y="5960081"/>
            <a:ext cx="1390566" cy="160493"/>
          </a:xfrm>
          <a:prstGeom prst="rect">
            <a:avLst/>
          </a:prstGeom>
        </p:spPr>
        <p:txBody>
          <a:bodyPr lIns="0" tIns="0" rIns="0" bIns="0" rtlCol="0" anchor="t">
            <a:spAutoFit/>
          </a:bodyPr>
          <a:lstStyle/>
          <a:p>
            <a:pPr algn="ctr">
              <a:lnSpc>
                <a:spcPts val="1257"/>
              </a:lnSpc>
            </a:pPr>
            <a:r>
              <a:rPr lang="en-US" sz="1047">
                <a:solidFill>
                  <a:srgbClr val="FFFFFF"/>
                </a:solidFill>
                <a:latin typeface="Arimo Bold"/>
              </a:rPr>
              <a:t>EAPASA</a:t>
            </a:r>
          </a:p>
        </p:txBody>
      </p:sp>
      <p:sp>
        <p:nvSpPr>
          <p:cNvPr id="74" name="TextBox 74"/>
          <p:cNvSpPr txBox="1"/>
          <p:nvPr/>
        </p:nvSpPr>
        <p:spPr>
          <a:xfrm>
            <a:off x="6842946" y="6188090"/>
            <a:ext cx="1555270" cy="6501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Geomatics Profession Act 19 of 2013</a:t>
            </a:r>
          </a:p>
        </p:txBody>
      </p:sp>
      <p:sp>
        <p:nvSpPr>
          <p:cNvPr id="75" name="TextBox 75"/>
          <p:cNvSpPr txBox="1"/>
          <p:nvPr/>
        </p:nvSpPr>
        <p:spPr>
          <a:xfrm>
            <a:off x="4722178" y="6115000"/>
            <a:ext cx="1542918" cy="12913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National Environmental Management </a:t>
            </a:r>
          </a:p>
          <a:p>
            <a:pPr algn="ctr">
              <a:lnSpc>
                <a:spcPts val="523"/>
              </a:lnSpc>
            </a:pPr>
            <a:r>
              <a:rPr lang="en-US" sz="500">
                <a:solidFill>
                  <a:srgbClr val="FFFFFF"/>
                </a:solidFill>
                <a:latin typeface="Arimo Bold"/>
              </a:rPr>
              <a:t>Act 107 of 1998</a:t>
            </a:r>
          </a:p>
        </p:txBody>
      </p:sp>
      <p:sp>
        <p:nvSpPr>
          <p:cNvPr id="76" name="TextBox 76"/>
          <p:cNvSpPr txBox="1"/>
          <p:nvPr/>
        </p:nvSpPr>
        <p:spPr>
          <a:xfrm>
            <a:off x="6908186" y="5997395"/>
            <a:ext cx="1390566" cy="160493"/>
          </a:xfrm>
          <a:prstGeom prst="rect">
            <a:avLst/>
          </a:prstGeom>
        </p:spPr>
        <p:txBody>
          <a:bodyPr lIns="0" tIns="0" rIns="0" bIns="0" rtlCol="0" anchor="t">
            <a:spAutoFit/>
          </a:bodyPr>
          <a:lstStyle/>
          <a:p>
            <a:pPr algn="ctr">
              <a:lnSpc>
                <a:spcPts val="1257"/>
              </a:lnSpc>
            </a:pPr>
            <a:r>
              <a:rPr lang="en-US" sz="1047">
                <a:solidFill>
                  <a:srgbClr val="FFFFFF"/>
                </a:solidFill>
                <a:latin typeface="Arimo Bold"/>
              </a:rPr>
              <a:t>SAGC</a:t>
            </a:r>
          </a:p>
        </p:txBody>
      </p:sp>
      <p:sp>
        <p:nvSpPr>
          <p:cNvPr id="77" name="TextBox 77"/>
          <p:cNvSpPr txBox="1"/>
          <p:nvPr/>
        </p:nvSpPr>
        <p:spPr>
          <a:xfrm>
            <a:off x="7087497" y="6379399"/>
            <a:ext cx="987485" cy="153888"/>
          </a:xfrm>
          <a:prstGeom prst="rect">
            <a:avLst/>
          </a:prstGeom>
        </p:spPr>
        <p:txBody>
          <a:bodyPr lIns="0" tIns="0" rIns="0" bIns="0" rtlCol="0" anchor="t">
            <a:spAutoFit/>
          </a:bodyPr>
          <a:lstStyle/>
          <a:p>
            <a:pPr algn="ctr">
              <a:lnSpc>
                <a:spcPts val="596"/>
              </a:lnSpc>
            </a:pPr>
            <a:r>
              <a:rPr lang="en-US" sz="596">
                <a:solidFill>
                  <a:srgbClr val="000000"/>
                </a:solidFill>
                <a:latin typeface="Roboto Condensed Bold"/>
              </a:rPr>
              <a:t>SOUTH AFRICAN GEOMATICS COUNCIL</a:t>
            </a:r>
          </a:p>
        </p:txBody>
      </p:sp>
      <p:sp>
        <p:nvSpPr>
          <p:cNvPr id="78" name="TextBox 78"/>
          <p:cNvSpPr txBox="1"/>
          <p:nvPr/>
        </p:nvSpPr>
        <p:spPr>
          <a:xfrm>
            <a:off x="5000311" y="6304229"/>
            <a:ext cx="1010101" cy="230832"/>
          </a:xfrm>
          <a:prstGeom prst="rect">
            <a:avLst/>
          </a:prstGeom>
        </p:spPr>
        <p:txBody>
          <a:bodyPr lIns="0" tIns="0" rIns="0" bIns="0" rtlCol="0" anchor="t">
            <a:spAutoFit/>
          </a:bodyPr>
          <a:lstStyle/>
          <a:p>
            <a:pPr algn="ctr">
              <a:lnSpc>
                <a:spcPts val="596"/>
              </a:lnSpc>
            </a:pPr>
            <a:r>
              <a:rPr lang="en-US" sz="596">
                <a:solidFill>
                  <a:srgbClr val="101238"/>
                </a:solidFill>
                <a:latin typeface="Roboto Condensed Bold"/>
              </a:rPr>
              <a:t>ENVIRONMENTAL ASSESSMENT PRACTITIONERS ASSOCIATION OF SOUTH AFRICA</a:t>
            </a:r>
          </a:p>
        </p:txBody>
      </p:sp>
      <p:sp>
        <p:nvSpPr>
          <p:cNvPr id="79" name="TextBox 79"/>
          <p:cNvSpPr txBox="1"/>
          <p:nvPr/>
        </p:nvSpPr>
        <p:spPr>
          <a:xfrm>
            <a:off x="8978524" y="5997395"/>
            <a:ext cx="1390566" cy="160493"/>
          </a:xfrm>
          <a:prstGeom prst="rect">
            <a:avLst/>
          </a:prstGeom>
        </p:spPr>
        <p:txBody>
          <a:bodyPr lIns="0" tIns="0" rIns="0" bIns="0" rtlCol="0" anchor="t">
            <a:spAutoFit/>
          </a:bodyPr>
          <a:lstStyle/>
          <a:p>
            <a:pPr algn="ctr">
              <a:lnSpc>
                <a:spcPts val="1257"/>
              </a:lnSpc>
            </a:pPr>
            <a:r>
              <a:rPr lang="en-US" sz="1047">
                <a:solidFill>
                  <a:srgbClr val="FFFFFF"/>
                </a:solidFill>
                <a:latin typeface="Arimo Bold"/>
              </a:rPr>
              <a:t>SACPLAN</a:t>
            </a:r>
          </a:p>
        </p:txBody>
      </p:sp>
      <p:sp>
        <p:nvSpPr>
          <p:cNvPr id="80" name="TextBox 80"/>
          <p:cNvSpPr txBox="1"/>
          <p:nvPr/>
        </p:nvSpPr>
        <p:spPr>
          <a:xfrm>
            <a:off x="9157833" y="6376783"/>
            <a:ext cx="987485" cy="129010"/>
          </a:xfrm>
          <a:prstGeom prst="rect">
            <a:avLst/>
          </a:prstGeom>
        </p:spPr>
        <p:txBody>
          <a:bodyPr lIns="0" tIns="0" rIns="0" bIns="0" rtlCol="0" anchor="t">
            <a:spAutoFit/>
          </a:bodyPr>
          <a:lstStyle/>
          <a:p>
            <a:pPr algn="ctr">
              <a:lnSpc>
                <a:spcPts val="523"/>
              </a:lnSpc>
            </a:pPr>
            <a:r>
              <a:rPr lang="en-US" sz="523">
                <a:solidFill>
                  <a:srgbClr val="000000"/>
                </a:solidFill>
                <a:latin typeface="Roboto Condensed Bold"/>
              </a:rPr>
              <a:t>THE SOUTH AFRICAN COUNCIL FOR PLANNERS</a:t>
            </a:r>
          </a:p>
        </p:txBody>
      </p:sp>
      <p:sp>
        <p:nvSpPr>
          <p:cNvPr id="81" name="TextBox 81"/>
          <p:cNvSpPr txBox="1"/>
          <p:nvPr/>
        </p:nvSpPr>
        <p:spPr>
          <a:xfrm>
            <a:off x="8988774" y="6177256"/>
            <a:ext cx="1417314" cy="6501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Planning Profession Act 36 of 2002</a:t>
            </a:r>
          </a:p>
        </p:txBody>
      </p:sp>
      <p:sp>
        <p:nvSpPr>
          <p:cNvPr id="82" name="TextBox 82"/>
          <p:cNvSpPr txBox="1"/>
          <p:nvPr/>
        </p:nvSpPr>
        <p:spPr>
          <a:xfrm>
            <a:off x="10029066" y="2476602"/>
            <a:ext cx="1555270" cy="6501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Council for the Built Environment Act 43 of 2000</a:t>
            </a:r>
          </a:p>
        </p:txBody>
      </p:sp>
      <p:sp>
        <p:nvSpPr>
          <p:cNvPr id="83" name="TextBox 83"/>
          <p:cNvSpPr txBox="1"/>
          <p:nvPr/>
        </p:nvSpPr>
        <p:spPr>
          <a:xfrm>
            <a:off x="346264" y="4560880"/>
            <a:ext cx="1555270" cy="6501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Architectural Profession Act 44 of 2000</a:t>
            </a:r>
          </a:p>
        </p:txBody>
      </p:sp>
      <p:sp>
        <p:nvSpPr>
          <p:cNvPr id="84" name="TextBox 84"/>
          <p:cNvSpPr txBox="1"/>
          <p:nvPr/>
        </p:nvSpPr>
        <p:spPr>
          <a:xfrm>
            <a:off x="2032268" y="4592629"/>
            <a:ext cx="1555270" cy="12913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Landscape Architectural Professional </a:t>
            </a:r>
          </a:p>
          <a:p>
            <a:pPr algn="ctr">
              <a:lnSpc>
                <a:spcPts val="523"/>
              </a:lnSpc>
            </a:pPr>
            <a:r>
              <a:rPr lang="en-US" sz="500">
                <a:solidFill>
                  <a:srgbClr val="FFFFFF"/>
                </a:solidFill>
                <a:latin typeface="Arimo Bold"/>
              </a:rPr>
              <a:t>Act 45 of 2000 </a:t>
            </a:r>
          </a:p>
        </p:txBody>
      </p:sp>
      <p:sp>
        <p:nvSpPr>
          <p:cNvPr id="85" name="TextBox 85"/>
          <p:cNvSpPr txBox="1"/>
          <p:nvPr/>
        </p:nvSpPr>
        <p:spPr>
          <a:xfrm>
            <a:off x="3758988" y="4586505"/>
            <a:ext cx="1555270" cy="12913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Engineering Profession Act of South Africa </a:t>
            </a:r>
          </a:p>
          <a:p>
            <a:pPr algn="ctr">
              <a:lnSpc>
                <a:spcPts val="523"/>
              </a:lnSpc>
            </a:pPr>
            <a:r>
              <a:rPr lang="en-US" sz="500">
                <a:solidFill>
                  <a:srgbClr val="FFFFFF"/>
                </a:solidFill>
                <a:latin typeface="Arimo Bold"/>
              </a:rPr>
              <a:t>Act 46 of 2000 </a:t>
            </a:r>
          </a:p>
        </p:txBody>
      </p:sp>
      <p:sp>
        <p:nvSpPr>
          <p:cNvPr id="86" name="TextBox 86"/>
          <p:cNvSpPr txBox="1"/>
          <p:nvPr/>
        </p:nvSpPr>
        <p:spPr>
          <a:xfrm>
            <a:off x="5501636" y="4573788"/>
            <a:ext cx="1555270" cy="6501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Property Valuers Profession Act 47 of 2000 </a:t>
            </a:r>
          </a:p>
        </p:txBody>
      </p:sp>
      <p:sp>
        <p:nvSpPr>
          <p:cNvPr id="87" name="TextBox 87"/>
          <p:cNvSpPr txBox="1"/>
          <p:nvPr/>
        </p:nvSpPr>
        <p:spPr>
          <a:xfrm>
            <a:off x="7212350" y="4575579"/>
            <a:ext cx="1555270" cy="12913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Project and Construction Management </a:t>
            </a:r>
          </a:p>
          <a:p>
            <a:pPr algn="ctr">
              <a:lnSpc>
                <a:spcPts val="523"/>
              </a:lnSpc>
            </a:pPr>
            <a:r>
              <a:rPr lang="en-US" sz="500">
                <a:solidFill>
                  <a:srgbClr val="FFFFFF"/>
                </a:solidFill>
                <a:latin typeface="Arimo Bold"/>
              </a:rPr>
              <a:t>Professions Act 48 of 2000 </a:t>
            </a:r>
          </a:p>
        </p:txBody>
      </p:sp>
      <p:sp>
        <p:nvSpPr>
          <p:cNvPr id="88" name="TextBox 88"/>
          <p:cNvSpPr txBox="1"/>
          <p:nvPr/>
        </p:nvSpPr>
        <p:spPr>
          <a:xfrm>
            <a:off x="8980252" y="4548900"/>
            <a:ext cx="1555270" cy="65018"/>
          </a:xfrm>
          <a:prstGeom prst="rect">
            <a:avLst/>
          </a:prstGeom>
        </p:spPr>
        <p:txBody>
          <a:bodyPr lIns="0" tIns="0" rIns="0" bIns="0" rtlCol="0" anchor="t">
            <a:spAutoFit/>
          </a:bodyPr>
          <a:lstStyle/>
          <a:p>
            <a:pPr algn="ctr">
              <a:lnSpc>
                <a:spcPts val="523"/>
              </a:lnSpc>
            </a:pPr>
            <a:r>
              <a:rPr lang="en-US" sz="500">
                <a:solidFill>
                  <a:srgbClr val="FFFFFF"/>
                </a:solidFill>
                <a:latin typeface="Arimo Bold"/>
              </a:rPr>
              <a:t>Quantity Surveying Profession Act 49 of 2000 </a:t>
            </a:r>
          </a:p>
        </p:txBody>
      </p:sp>
    </p:spTree>
    <p:extLst>
      <p:ext uri="{BB962C8B-B14F-4D97-AF65-F5344CB8AC3E}">
        <p14:creationId xmlns:p14="http://schemas.microsoft.com/office/powerpoint/2010/main" val="2807298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14802-261D-D52A-D6BB-A4476666F508}"/>
              </a:ext>
            </a:extLst>
          </p:cNvPr>
          <p:cNvSpPr>
            <a:spLocks noGrp="1"/>
          </p:cNvSpPr>
          <p:nvPr>
            <p:ph type="title"/>
          </p:nvPr>
        </p:nvSpPr>
        <p:spPr>
          <a:xfrm>
            <a:off x="310551" y="315269"/>
            <a:ext cx="10489401" cy="456891"/>
          </a:xfrm>
        </p:spPr>
        <p:txBody>
          <a:bodyPr>
            <a:norm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kern="1200" dirty="0">
                <a:solidFill>
                  <a:srgbClr val="000000"/>
                </a:solidFill>
                <a:latin typeface="Verdana"/>
                <a:ea typeface="+mj-ea"/>
                <a:cs typeface="+mn-cs"/>
              </a:rPr>
              <a:t>The Council for the Built Environment’s Vision</a:t>
            </a:r>
          </a:p>
        </p:txBody>
      </p:sp>
      <p:sp>
        <p:nvSpPr>
          <p:cNvPr id="3" name="Content Placeholder 2">
            <a:extLst>
              <a:ext uri="{FF2B5EF4-FFF2-40B4-BE49-F238E27FC236}">
                <a16:creationId xmlns:a16="http://schemas.microsoft.com/office/drawing/2014/main" id="{C68E2C86-7AAC-EE55-8C4F-AA09EA2EF208}"/>
              </a:ext>
            </a:extLst>
          </p:cNvPr>
          <p:cNvSpPr>
            <a:spLocks noGrp="1"/>
          </p:cNvSpPr>
          <p:nvPr>
            <p:ph idx="1"/>
          </p:nvPr>
        </p:nvSpPr>
        <p:spPr>
          <a:xfrm>
            <a:off x="2275840" y="962584"/>
            <a:ext cx="9916160" cy="1055917"/>
          </a:xfrm>
        </p:spPr>
        <p:txBody>
          <a:bodyPr/>
          <a:lstStyle/>
          <a:p>
            <a:r>
              <a:rPr lang="en-ZA" sz="2667" b="1" i="1" dirty="0">
                <a:latin typeface="+mj-lt"/>
                <a:ea typeface="Times New Roman" panose="02020603050405020304" pitchFamily="18" charset="0"/>
                <a:cs typeface="Arial" panose="020B0604020202020204" pitchFamily="34" charset="0"/>
              </a:rPr>
              <a:t>An intelligent, inclusive, adaptive and thriving Built Environment by 2035</a:t>
            </a:r>
            <a:endParaRPr lang="en-ZA" sz="2400" i="1" dirty="0">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grpSp>
        <p:nvGrpSpPr>
          <p:cNvPr id="7" name="Group 6">
            <a:extLst>
              <a:ext uri="{FF2B5EF4-FFF2-40B4-BE49-F238E27FC236}">
                <a16:creationId xmlns:a16="http://schemas.microsoft.com/office/drawing/2014/main" id="{769233FA-4685-9ACB-8181-53D5261DBECA}"/>
              </a:ext>
            </a:extLst>
          </p:cNvPr>
          <p:cNvGrpSpPr/>
          <p:nvPr/>
        </p:nvGrpSpPr>
        <p:grpSpPr>
          <a:xfrm>
            <a:off x="0" y="1916901"/>
            <a:ext cx="12192000" cy="4839499"/>
            <a:chOff x="328598" y="1937066"/>
            <a:chExt cx="8331819" cy="2983865"/>
          </a:xfrm>
        </p:grpSpPr>
        <p:sp>
          <p:nvSpPr>
            <p:cNvPr id="8" name="Freeform 7">
              <a:extLst>
                <a:ext uri="{FF2B5EF4-FFF2-40B4-BE49-F238E27FC236}">
                  <a16:creationId xmlns:a16="http://schemas.microsoft.com/office/drawing/2014/main" id="{9F08E0B4-2446-5AEC-467F-8C60C98B59B1}"/>
                </a:ext>
              </a:extLst>
            </p:cNvPr>
            <p:cNvSpPr/>
            <p:nvPr/>
          </p:nvSpPr>
          <p:spPr>
            <a:xfrm>
              <a:off x="328598" y="1937066"/>
              <a:ext cx="1885026" cy="374400"/>
            </a:xfrm>
            <a:custGeom>
              <a:avLst/>
              <a:gdLst>
                <a:gd name="connsiteX0" fmla="*/ 0 w 1885026"/>
                <a:gd name="connsiteY0" fmla="*/ 0 h 374400"/>
                <a:gd name="connsiteX1" fmla="*/ 1885026 w 1885026"/>
                <a:gd name="connsiteY1" fmla="*/ 0 h 374400"/>
                <a:gd name="connsiteX2" fmla="*/ 1885026 w 1885026"/>
                <a:gd name="connsiteY2" fmla="*/ 374400 h 374400"/>
                <a:gd name="connsiteX3" fmla="*/ 0 w 1885026"/>
                <a:gd name="connsiteY3" fmla="*/ 374400 h 374400"/>
                <a:gd name="connsiteX4" fmla="*/ 0 w 1885026"/>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026" h="374400">
                  <a:moveTo>
                    <a:pt x="0" y="0"/>
                  </a:moveTo>
                  <a:lnTo>
                    <a:pt x="1885026" y="0"/>
                  </a:lnTo>
                  <a:lnTo>
                    <a:pt x="1885026" y="374400"/>
                  </a:lnTo>
                  <a:lnTo>
                    <a:pt x="0" y="3744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79">
                <a:lnSpc>
                  <a:spcPct val="90000"/>
                </a:lnSpc>
                <a:spcBef>
                  <a:spcPct val="0"/>
                </a:spcBef>
                <a:spcAft>
                  <a:spcPct val="35000"/>
                </a:spcAft>
              </a:pPr>
              <a:r>
                <a:rPr lang="en-GB" sz="2800" dirty="0"/>
                <a:t>Intelligent</a:t>
              </a:r>
            </a:p>
          </p:txBody>
        </p:sp>
        <p:sp>
          <p:nvSpPr>
            <p:cNvPr id="9" name="Freeform 8">
              <a:extLst>
                <a:ext uri="{FF2B5EF4-FFF2-40B4-BE49-F238E27FC236}">
                  <a16:creationId xmlns:a16="http://schemas.microsoft.com/office/drawing/2014/main" id="{68D9AFC2-0102-BF4F-23F8-B48B6AFDF2B9}"/>
                </a:ext>
              </a:extLst>
            </p:cNvPr>
            <p:cNvSpPr/>
            <p:nvPr/>
          </p:nvSpPr>
          <p:spPr>
            <a:xfrm>
              <a:off x="328598" y="2311466"/>
              <a:ext cx="1885026" cy="2609465"/>
            </a:xfrm>
            <a:custGeom>
              <a:avLst/>
              <a:gdLst>
                <a:gd name="connsiteX0" fmla="*/ 0 w 1885026"/>
                <a:gd name="connsiteY0" fmla="*/ 0 h 2609465"/>
                <a:gd name="connsiteX1" fmla="*/ 1885026 w 1885026"/>
                <a:gd name="connsiteY1" fmla="*/ 0 h 2609465"/>
                <a:gd name="connsiteX2" fmla="*/ 1885026 w 1885026"/>
                <a:gd name="connsiteY2" fmla="*/ 2609465 h 2609465"/>
                <a:gd name="connsiteX3" fmla="*/ 0 w 1885026"/>
                <a:gd name="connsiteY3" fmla="*/ 2609465 h 2609465"/>
                <a:gd name="connsiteX4" fmla="*/ 0 w 1885026"/>
                <a:gd name="connsiteY4" fmla="*/ 0 h 2609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026" h="2609465">
                  <a:moveTo>
                    <a:pt x="0" y="0"/>
                  </a:moveTo>
                  <a:lnTo>
                    <a:pt x="1885026" y="0"/>
                  </a:lnTo>
                  <a:lnTo>
                    <a:pt x="1885026" y="2609465"/>
                  </a:lnTo>
                  <a:lnTo>
                    <a:pt x="0" y="2609465"/>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lvl="1" indent="-304815" defTabSz="577879">
                <a:lnSpc>
                  <a:spcPct val="90000"/>
                </a:lnSpc>
                <a:spcBef>
                  <a:spcPct val="0"/>
                </a:spcBef>
                <a:spcAft>
                  <a:spcPct val="15000"/>
                </a:spcAft>
                <a:buFont typeface="Arial" panose="020B0604020202020204" pitchFamily="34" charset="0"/>
                <a:buChar char="•"/>
              </a:pPr>
              <a:r>
                <a:rPr lang="en-ZA" sz="1700" dirty="0">
                  <a:solidFill>
                    <a:schemeClr val="tx1"/>
                  </a:solidFill>
                  <a:latin typeface="Raleway" pitchFamily="2" charset="0"/>
                </a:rPr>
                <a:t>Improved use of data to make informed decisions. </a:t>
              </a:r>
            </a:p>
            <a:p>
              <a:pPr lvl="1" indent="-304815" defTabSz="577879">
                <a:lnSpc>
                  <a:spcPct val="90000"/>
                </a:lnSpc>
                <a:spcBef>
                  <a:spcPct val="0"/>
                </a:spcBef>
                <a:spcAft>
                  <a:spcPct val="15000"/>
                </a:spcAft>
                <a:buFont typeface="Arial" panose="020B0604020202020204" pitchFamily="34" charset="0"/>
                <a:buChar char="•"/>
              </a:pPr>
              <a:endParaRPr lang="en-GB" sz="1700" dirty="0">
                <a:solidFill>
                  <a:schemeClr val="tx1"/>
                </a:solidFill>
                <a:latin typeface="Raleway" pitchFamily="2" charset="0"/>
              </a:endParaRPr>
            </a:p>
            <a:p>
              <a:pPr lvl="1" indent="-304815" defTabSz="577879">
                <a:lnSpc>
                  <a:spcPct val="90000"/>
                </a:lnSpc>
                <a:spcBef>
                  <a:spcPct val="0"/>
                </a:spcBef>
                <a:spcAft>
                  <a:spcPct val="15000"/>
                </a:spcAft>
                <a:buFont typeface="Arial" panose="020B0604020202020204" pitchFamily="34" charset="0"/>
                <a:buChar char="•"/>
              </a:pPr>
              <a:r>
                <a:rPr lang="en-ZA" sz="1700" dirty="0">
                  <a:solidFill>
                    <a:schemeClr val="tx1"/>
                  </a:solidFill>
                  <a:latin typeface="Raleway" pitchFamily="2" charset="0"/>
                </a:rPr>
                <a:t>Encourage continuous learning among members and stakeholders.</a:t>
              </a:r>
            </a:p>
          </p:txBody>
        </p:sp>
        <p:sp>
          <p:nvSpPr>
            <p:cNvPr id="10" name="Freeform 9">
              <a:extLst>
                <a:ext uri="{FF2B5EF4-FFF2-40B4-BE49-F238E27FC236}">
                  <a16:creationId xmlns:a16="http://schemas.microsoft.com/office/drawing/2014/main" id="{BDB02F8D-9009-E7A5-319A-2DDCA6F050A4}"/>
                </a:ext>
              </a:extLst>
            </p:cNvPr>
            <p:cNvSpPr/>
            <p:nvPr/>
          </p:nvSpPr>
          <p:spPr>
            <a:xfrm>
              <a:off x="2477529" y="1937066"/>
              <a:ext cx="1961433" cy="374400"/>
            </a:xfrm>
            <a:custGeom>
              <a:avLst/>
              <a:gdLst>
                <a:gd name="connsiteX0" fmla="*/ 0 w 1885026"/>
                <a:gd name="connsiteY0" fmla="*/ 0 h 374400"/>
                <a:gd name="connsiteX1" fmla="*/ 1885026 w 1885026"/>
                <a:gd name="connsiteY1" fmla="*/ 0 h 374400"/>
                <a:gd name="connsiteX2" fmla="*/ 1885026 w 1885026"/>
                <a:gd name="connsiteY2" fmla="*/ 374400 h 374400"/>
                <a:gd name="connsiteX3" fmla="*/ 0 w 1885026"/>
                <a:gd name="connsiteY3" fmla="*/ 374400 h 374400"/>
                <a:gd name="connsiteX4" fmla="*/ 0 w 1885026"/>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026" h="374400">
                  <a:moveTo>
                    <a:pt x="0" y="0"/>
                  </a:moveTo>
                  <a:lnTo>
                    <a:pt x="1885026" y="0"/>
                  </a:lnTo>
                  <a:lnTo>
                    <a:pt x="1885026" y="374400"/>
                  </a:lnTo>
                  <a:lnTo>
                    <a:pt x="0" y="374400"/>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79">
                <a:lnSpc>
                  <a:spcPct val="90000"/>
                </a:lnSpc>
                <a:spcBef>
                  <a:spcPct val="0"/>
                </a:spcBef>
                <a:spcAft>
                  <a:spcPct val="35000"/>
                </a:spcAft>
              </a:pPr>
              <a:r>
                <a:rPr lang="en-GB" sz="2800" dirty="0"/>
                <a:t>Inclusive</a:t>
              </a:r>
              <a:endParaRPr lang="en-GB" sz="2133" dirty="0"/>
            </a:p>
          </p:txBody>
        </p:sp>
        <p:sp>
          <p:nvSpPr>
            <p:cNvPr id="11" name="Freeform 10">
              <a:extLst>
                <a:ext uri="{FF2B5EF4-FFF2-40B4-BE49-F238E27FC236}">
                  <a16:creationId xmlns:a16="http://schemas.microsoft.com/office/drawing/2014/main" id="{4E469944-4F56-FA1D-5F22-DE8D790DC764}"/>
                </a:ext>
              </a:extLst>
            </p:cNvPr>
            <p:cNvSpPr/>
            <p:nvPr/>
          </p:nvSpPr>
          <p:spPr>
            <a:xfrm>
              <a:off x="2477528" y="2311466"/>
              <a:ext cx="1961433" cy="2609465"/>
            </a:xfrm>
            <a:custGeom>
              <a:avLst/>
              <a:gdLst>
                <a:gd name="connsiteX0" fmla="*/ 0 w 1885026"/>
                <a:gd name="connsiteY0" fmla="*/ 0 h 2609465"/>
                <a:gd name="connsiteX1" fmla="*/ 1885026 w 1885026"/>
                <a:gd name="connsiteY1" fmla="*/ 0 h 2609465"/>
                <a:gd name="connsiteX2" fmla="*/ 1885026 w 1885026"/>
                <a:gd name="connsiteY2" fmla="*/ 2609465 h 2609465"/>
                <a:gd name="connsiteX3" fmla="*/ 0 w 1885026"/>
                <a:gd name="connsiteY3" fmla="*/ 2609465 h 2609465"/>
                <a:gd name="connsiteX4" fmla="*/ 0 w 1885026"/>
                <a:gd name="connsiteY4" fmla="*/ 0 h 2609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026" h="2609465">
                  <a:moveTo>
                    <a:pt x="0" y="0"/>
                  </a:moveTo>
                  <a:lnTo>
                    <a:pt x="1885026" y="0"/>
                  </a:lnTo>
                  <a:lnTo>
                    <a:pt x="1885026" y="2609465"/>
                  </a:lnTo>
                  <a:lnTo>
                    <a:pt x="0" y="2609465"/>
                  </a:lnTo>
                  <a:lnTo>
                    <a:pt x="0" y="0"/>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lvl="1" indent="-304815" defTabSz="577879">
                <a:lnSpc>
                  <a:spcPct val="90000"/>
                </a:lnSpc>
                <a:spcBef>
                  <a:spcPct val="0"/>
                </a:spcBef>
                <a:spcAft>
                  <a:spcPct val="15000"/>
                </a:spcAft>
                <a:buFont typeface="Arial" panose="020B0604020202020204" pitchFamily="34" charset="0"/>
                <a:buChar char="•"/>
              </a:pPr>
              <a:r>
                <a:rPr lang="en-ZA" sz="1700" dirty="0">
                  <a:solidFill>
                    <a:schemeClr val="tx1"/>
                  </a:solidFill>
                  <a:latin typeface="Raleway" pitchFamily="2" charset="0"/>
                </a:rPr>
                <a:t>Regular engagement with a diverse range of stakeholders from various sectors of the built environment.</a:t>
              </a:r>
            </a:p>
            <a:p>
              <a:pPr lvl="1" indent="-304815" defTabSz="577879">
                <a:lnSpc>
                  <a:spcPct val="90000"/>
                </a:lnSpc>
                <a:spcBef>
                  <a:spcPct val="0"/>
                </a:spcBef>
                <a:spcAft>
                  <a:spcPct val="15000"/>
                </a:spcAft>
                <a:buFont typeface="Arial" panose="020B0604020202020204" pitchFamily="34" charset="0"/>
                <a:buChar char="•"/>
              </a:pPr>
              <a:endParaRPr lang="en-ZA" sz="1700" dirty="0">
                <a:solidFill>
                  <a:schemeClr val="tx1"/>
                </a:solidFill>
                <a:latin typeface="Raleway" pitchFamily="2" charset="0"/>
              </a:endParaRPr>
            </a:p>
            <a:p>
              <a:pPr lvl="1" indent="-304815" defTabSz="577879">
                <a:lnSpc>
                  <a:spcPct val="90000"/>
                </a:lnSpc>
                <a:spcBef>
                  <a:spcPct val="0"/>
                </a:spcBef>
                <a:spcAft>
                  <a:spcPct val="15000"/>
                </a:spcAft>
                <a:buFont typeface="Arial" panose="020B0604020202020204" pitchFamily="34" charset="0"/>
                <a:buChar char="•"/>
              </a:pPr>
              <a:r>
                <a:rPr lang="en-ZA" sz="1700" dirty="0">
                  <a:solidFill>
                    <a:schemeClr val="tx1"/>
                  </a:solidFill>
                  <a:latin typeface="Raleway" pitchFamily="2" charset="0"/>
                </a:rPr>
                <a:t>Foster an organisational and operational culture that values diversity.</a:t>
              </a:r>
            </a:p>
            <a:p>
              <a:pPr lvl="1" indent="-304815" defTabSz="577879">
                <a:lnSpc>
                  <a:spcPct val="90000"/>
                </a:lnSpc>
                <a:spcBef>
                  <a:spcPct val="0"/>
                </a:spcBef>
                <a:spcAft>
                  <a:spcPct val="15000"/>
                </a:spcAft>
                <a:buFont typeface="Arial" panose="020B0604020202020204" pitchFamily="34" charset="0"/>
                <a:buChar char="•"/>
              </a:pPr>
              <a:endParaRPr lang="en-ZA" sz="1700" dirty="0">
                <a:solidFill>
                  <a:schemeClr val="tx1"/>
                </a:solidFill>
                <a:latin typeface="Raleway" pitchFamily="2" charset="0"/>
              </a:endParaRPr>
            </a:p>
            <a:p>
              <a:pPr lvl="1" indent="-304815" defTabSz="577879">
                <a:lnSpc>
                  <a:spcPct val="90000"/>
                </a:lnSpc>
                <a:spcBef>
                  <a:spcPct val="0"/>
                </a:spcBef>
                <a:spcAft>
                  <a:spcPct val="15000"/>
                </a:spcAft>
                <a:buFont typeface="Arial" panose="020B0604020202020204" pitchFamily="34" charset="0"/>
                <a:buChar char="•"/>
              </a:pPr>
              <a:r>
                <a:rPr lang="en-ZA" sz="1700" dirty="0">
                  <a:solidFill>
                    <a:schemeClr val="tx1"/>
                  </a:solidFill>
                  <a:latin typeface="Raleway" pitchFamily="2" charset="0"/>
                </a:rPr>
                <a:t>Ensure that communication platforms and engagement methods are accessible to all.</a:t>
              </a:r>
            </a:p>
          </p:txBody>
        </p:sp>
        <p:sp>
          <p:nvSpPr>
            <p:cNvPr id="12" name="Freeform 11">
              <a:extLst>
                <a:ext uri="{FF2B5EF4-FFF2-40B4-BE49-F238E27FC236}">
                  <a16:creationId xmlns:a16="http://schemas.microsoft.com/office/drawing/2014/main" id="{F842B4AF-301B-69F9-6EA2-12E7DE70705E}"/>
                </a:ext>
              </a:extLst>
            </p:cNvPr>
            <p:cNvSpPr/>
            <p:nvPr/>
          </p:nvSpPr>
          <p:spPr>
            <a:xfrm>
              <a:off x="4626460" y="1937066"/>
              <a:ext cx="1885026" cy="374400"/>
            </a:xfrm>
            <a:custGeom>
              <a:avLst/>
              <a:gdLst>
                <a:gd name="connsiteX0" fmla="*/ 0 w 1885026"/>
                <a:gd name="connsiteY0" fmla="*/ 0 h 374400"/>
                <a:gd name="connsiteX1" fmla="*/ 1885026 w 1885026"/>
                <a:gd name="connsiteY1" fmla="*/ 0 h 374400"/>
                <a:gd name="connsiteX2" fmla="*/ 1885026 w 1885026"/>
                <a:gd name="connsiteY2" fmla="*/ 374400 h 374400"/>
                <a:gd name="connsiteX3" fmla="*/ 0 w 1885026"/>
                <a:gd name="connsiteY3" fmla="*/ 374400 h 374400"/>
                <a:gd name="connsiteX4" fmla="*/ 0 w 1885026"/>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026" h="374400">
                  <a:moveTo>
                    <a:pt x="0" y="0"/>
                  </a:moveTo>
                  <a:lnTo>
                    <a:pt x="1885026" y="0"/>
                  </a:lnTo>
                  <a:lnTo>
                    <a:pt x="1885026" y="374400"/>
                  </a:lnTo>
                  <a:lnTo>
                    <a:pt x="0" y="374400"/>
                  </a:lnTo>
                  <a:lnTo>
                    <a:pt x="0"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79">
                <a:lnSpc>
                  <a:spcPct val="90000"/>
                </a:lnSpc>
                <a:spcBef>
                  <a:spcPct val="0"/>
                </a:spcBef>
                <a:spcAft>
                  <a:spcPct val="35000"/>
                </a:spcAft>
              </a:pPr>
              <a:r>
                <a:rPr lang="en-GB" sz="2800" dirty="0"/>
                <a:t>Adaptive</a:t>
              </a:r>
            </a:p>
          </p:txBody>
        </p:sp>
        <p:sp>
          <p:nvSpPr>
            <p:cNvPr id="13" name="Freeform 12">
              <a:extLst>
                <a:ext uri="{FF2B5EF4-FFF2-40B4-BE49-F238E27FC236}">
                  <a16:creationId xmlns:a16="http://schemas.microsoft.com/office/drawing/2014/main" id="{885C19E7-E164-FB34-2448-BFB22CFE59D0}"/>
                </a:ext>
              </a:extLst>
            </p:cNvPr>
            <p:cNvSpPr/>
            <p:nvPr/>
          </p:nvSpPr>
          <p:spPr>
            <a:xfrm>
              <a:off x="4626460" y="2311466"/>
              <a:ext cx="1885026" cy="2609465"/>
            </a:xfrm>
            <a:custGeom>
              <a:avLst/>
              <a:gdLst>
                <a:gd name="connsiteX0" fmla="*/ 0 w 1885026"/>
                <a:gd name="connsiteY0" fmla="*/ 0 h 2609465"/>
                <a:gd name="connsiteX1" fmla="*/ 1885026 w 1885026"/>
                <a:gd name="connsiteY1" fmla="*/ 0 h 2609465"/>
                <a:gd name="connsiteX2" fmla="*/ 1885026 w 1885026"/>
                <a:gd name="connsiteY2" fmla="*/ 2609465 h 2609465"/>
                <a:gd name="connsiteX3" fmla="*/ 0 w 1885026"/>
                <a:gd name="connsiteY3" fmla="*/ 2609465 h 2609465"/>
                <a:gd name="connsiteX4" fmla="*/ 0 w 1885026"/>
                <a:gd name="connsiteY4" fmla="*/ 0 h 2609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026" h="2609465">
                  <a:moveTo>
                    <a:pt x="0" y="0"/>
                  </a:moveTo>
                  <a:lnTo>
                    <a:pt x="1885026" y="0"/>
                  </a:lnTo>
                  <a:lnTo>
                    <a:pt x="1885026" y="2609465"/>
                  </a:lnTo>
                  <a:lnTo>
                    <a:pt x="0" y="2609465"/>
                  </a:lnTo>
                  <a:lnTo>
                    <a:pt x="0" y="0"/>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lvl="1" indent="-304815" defTabSz="577879">
                <a:lnSpc>
                  <a:spcPct val="90000"/>
                </a:lnSpc>
                <a:spcBef>
                  <a:spcPct val="0"/>
                </a:spcBef>
                <a:spcAft>
                  <a:spcPct val="15000"/>
                </a:spcAft>
                <a:buFont typeface="Arial" panose="020B0604020202020204" pitchFamily="34" charset="0"/>
                <a:buChar char="•"/>
              </a:pPr>
              <a:r>
                <a:rPr lang="en-ZA" sz="1700" dirty="0">
                  <a:solidFill>
                    <a:schemeClr val="tx1"/>
                  </a:solidFill>
                  <a:latin typeface="Raleway" pitchFamily="2" charset="0"/>
                </a:rPr>
                <a:t>Implement mechanisms for reviews of strategies, projects, and programs to ensure they remain relevant and effective.</a:t>
              </a:r>
            </a:p>
            <a:p>
              <a:pPr lvl="1" indent="-304815" defTabSz="577879">
                <a:lnSpc>
                  <a:spcPct val="90000"/>
                </a:lnSpc>
                <a:spcBef>
                  <a:spcPct val="0"/>
                </a:spcBef>
                <a:spcAft>
                  <a:spcPct val="15000"/>
                </a:spcAft>
                <a:buFont typeface="Arial" panose="020B0604020202020204" pitchFamily="34" charset="0"/>
                <a:buChar char="•"/>
              </a:pPr>
              <a:endParaRPr lang="en-GB" sz="1700" dirty="0">
                <a:solidFill>
                  <a:schemeClr val="tx1"/>
                </a:solidFill>
                <a:latin typeface="Raleway" pitchFamily="2" charset="0"/>
              </a:endParaRPr>
            </a:p>
            <a:p>
              <a:pPr lvl="1" indent="-304815" defTabSz="577879">
                <a:lnSpc>
                  <a:spcPct val="90000"/>
                </a:lnSpc>
                <a:spcBef>
                  <a:spcPct val="0"/>
                </a:spcBef>
                <a:spcAft>
                  <a:spcPct val="15000"/>
                </a:spcAft>
                <a:buFont typeface="Arial" panose="020B0604020202020204" pitchFamily="34" charset="0"/>
                <a:buChar char="•"/>
              </a:pPr>
              <a:r>
                <a:rPr lang="en-ZA" sz="1700" dirty="0">
                  <a:solidFill>
                    <a:schemeClr val="tx1"/>
                  </a:solidFill>
                  <a:latin typeface="Raleway" pitchFamily="2" charset="0"/>
                </a:rPr>
                <a:t>Encourage a mindset of experimentation and learning.</a:t>
              </a:r>
            </a:p>
          </p:txBody>
        </p:sp>
        <p:sp>
          <p:nvSpPr>
            <p:cNvPr id="14" name="Freeform 13">
              <a:extLst>
                <a:ext uri="{FF2B5EF4-FFF2-40B4-BE49-F238E27FC236}">
                  <a16:creationId xmlns:a16="http://schemas.microsoft.com/office/drawing/2014/main" id="{DB410A1F-FCF9-0D65-E9BF-2DA89650C321}"/>
                </a:ext>
              </a:extLst>
            </p:cNvPr>
            <p:cNvSpPr/>
            <p:nvPr/>
          </p:nvSpPr>
          <p:spPr>
            <a:xfrm>
              <a:off x="6775391" y="1937066"/>
              <a:ext cx="1885026" cy="374400"/>
            </a:xfrm>
            <a:custGeom>
              <a:avLst/>
              <a:gdLst>
                <a:gd name="connsiteX0" fmla="*/ 0 w 1885026"/>
                <a:gd name="connsiteY0" fmla="*/ 0 h 374400"/>
                <a:gd name="connsiteX1" fmla="*/ 1885026 w 1885026"/>
                <a:gd name="connsiteY1" fmla="*/ 0 h 374400"/>
                <a:gd name="connsiteX2" fmla="*/ 1885026 w 1885026"/>
                <a:gd name="connsiteY2" fmla="*/ 374400 h 374400"/>
                <a:gd name="connsiteX3" fmla="*/ 0 w 1885026"/>
                <a:gd name="connsiteY3" fmla="*/ 374400 h 374400"/>
                <a:gd name="connsiteX4" fmla="*/ 0 w 1885026"/>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026" h="374400">
                  <a:moveTo>
                    <a:pt x="0" y="0"/>
                  </a:moveTo>
                  <a:lnTo>
                    <a:pt x="1885026" y="0"/>
                  </a:lnTo>
                  <a:lnTo>
                    <a:pt x="1885026" y="374400"/>
                  </a:lnTo>
                  <a:lnTo>
                    <a:pt x="0" y="374400"/>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79">
                <a:lnSpc>
                  <a:spcPct val="90000"/>
                </a:lnSpc>
                <a:spcBef>
                  <a:spcPct val="0"/>
                </a:spcBef>
                <a:spcAft>
                  <a:spcPct val="35000"/>
                </a:spcAft>
              </a:pPr>
              <a:r>
                <a:rPr lang="en-GB" sz="2800" dirty="0"/>
                <a:t>Thriving</a:t>
              </a:r>
            </a:p>
          </p:txBody>
        </p:sp>
        <p:sp>
          <p:nvSpPr>
            <p:cNvPr id="15" name="Freeform 14">
              <a:extLst>
                <a:ext uri="{FF2B5EF4-FFF2-40B4-BE49-F238E27FC236}">
                  <a16:creationId xmlns:a16="http://schemas.microsoft.com/office/drawing/2014/main" id="{8908A27F-5488-6F7E-7FE3-04250EBE7914}"/>
                </a:ext>
              </a:extLst>
            </p:cNvPr>
            <p:cNvSpPr/>
            <p:nvPr/>
          </p:nvSpPr>
          <p:spPr>
            <a:xfrm>
              <a:off x="6775391" y="2311466"/>
              <a:ext cx="1885026" cy="2609465"/>
            </a:xfrm>
            <a:custGeom>
              <a:avLst/>
              <a:gdLst>
                <a:gd name="connsiteX0" fmla="*/ 0 w 1885026"/>
                <a:gd name="connsiteY0" fmla="*/ 0 h 2609465"/>
                <a:gd name="connsiteX1" fmla="*/ 1885026 w 1885026"/>
                <a:gd name="connsiteY1" fmla="*/ 0 h 2609465"/>
                <a:gd name="connsiteX2" fmla="*/ 1885026 w 1885026"/>
                <a:gd name="connsiteY2" fmla="*/ 2609465 h 2609465"/>
                <a:gd name="connsiteX3" fmla="*/ 0 w 1885026"/>
                <a:gd name="connsiteY3" fmla="*/ 2609465 h 2609465"/>
                <a:gd name="connsiteX4" fmla="*/ 0 w 1885026"/>
                <a:gd name="connsiteY4" fmla="*/ 0 h 2609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026" h="2609465">
                  <a:moveTo>
                    <a:pt x="0" y="0"/>
                  </a:moveTo>
                  <a:lnTo>
                    <a:pt x="1885026" y="0"/>
                  </a:lnTo>
                  <a:lnTo>
                    <a:pt x="1885026" y="2609465"/>
                  </a:lnTo>
                  <a:lnTo>
                    <a:pt x="0" y="2609465"/>
                  </a:lnTo>
                  <a:lnTo>
                    <a:pt x="0" y="0"/>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lvl="1" indent="-304815" defTabSz="577879">
                <a:lnSpc>
                  <a:spcPct val="90000"/>
                </a:lnSpc>
                <a:spcBef>
                  <a:spcPct val="0"/>
                </a:spcBef>
                <a:spcAft>
                  <a:spcPct val="15000"/>
                </a:spcAft>
                <a:buFont typeface="Arial" panose="020B0604020202020204" pitchFamily="34" charset="0"/>
                <a:buChar char="•"/>
              </a:pPr>
              <a:r>
                <a:rPr lang="en-ZA" sz="1700" dirty="0">
                  <a:solidFill>
                    <a:schemeClr val="tx1"/>
                  </a:solidFill>
                  <a:latin typeface="Raleway" pitchFamily="2" charset="0"/>
                </a:rPr>
                <a:t>Efficiently allocate and manage resources,</a:t>
              </a:r>
            </a:p>
            <a:p>
              <a:pPr lvl="1" indent="-304815" defTabSz="577879">
                <a:lnSpc>
                  <a:spcPct val="90000"/>
                </a:lnSpc>
                <a:spcBef>
                  <a:spcPct val="0"/>
                </a:spcBef>
                <a:spcAft>
                  <a:spcPct val="15000"/>
                </a:spcAft>
                <a:buFont typeface="Arial" panose="020B0604020202020204" pitchFamily="34" charset="0"/>
                <a:buChar char="•"/>
              </a:pPr>
              <a:endParaRPr lang="en-GB" sz="1700" dirty="0">
                <a:solidFill>
                  <a:schemeClr val="tx1"/>
                </a:solidFill>
                <a:latin typeface="Raleway" pitchFamily="2" charset="0"/>
              </a:endParaRPr>
            </a:p>
            <a:p>
              <a:pPr lvl="1" indent="-304815" defTabSz="577879">
                <a:lnSpc>
                  <a:spcPct val="90000"/>
                </a:lnSpc>
                <a:spcBef>
                  <a:spcPct val="0"/>
                </a:spcBef>
                <a:spcAft>
                  <a:spcPct val="15000"/>
                </a:spcAft>
                <a:buFont typeface="Arial" panose="020B0604020202020204" pitchFamily="34" charset="0"/>
                <a:buChar char="•"/>
              </a:pPr>
              <a:r>
                <a:rPr lang="en-ZA" sz="1700" dirty="0">
                  <a:solidFill>
                    <a:schemeClr val="tx1"/>
                  </a:solidFill>
                  <a:latin typeface="Raleway" pitchFamily="2" charset="0"/>
                </a:rPr>
                <a:t>Foster a forward-looking approach. While addressing current challenges the CBE should also be laying the groundwork for future success.</a:t>
              </a:r>
              <a:endParaRPr lang="en-GB" sz="1700" dirty="0">
                <a:solidFill>
                  <a:schemeClr val="tx1"/>
                </a:solidFill>
                <a:latin typeface="Raleway" pitchFamily="2" charset="0"/>
              </a:endParaRPr>
            </a:p>
          </p:txBody>
        </p:sp>
      </p:grpSp>
      <p:sp>
        <p:nvSpPr>
          <p:cNvPr id="4" name="TextBox 3">
            <a:extLst>
              <a:ext uri="{FF2B5EF4-FFF2-40B4-BE49-F238E27FC236}">
                <a16:creationId xmlns:a16="http://schemas.microsoft.com/office/drawing/2014/main" id="{6CDBDA8D-B1C1-7C36-EEFD-79B617D2BAFB}"/>
              </a:ext>
            </a:extLst>
          </p:cNvPr>
          <p:cNvSpPr txBox="1"/>
          <p:nvPr/>
        </p:nvSpPr>
        <p:spPr>
          <a:xfrm>
            <a:off x="44866" y="956248"/>
            <a:ext cx="2230974" cy="954107"/>
          </a:xfrm>
          <a:prstGeom prst="rect">
            <a:avLst/>
          </a:prstGeom>
          <a:solidFill>
            <a:srgbClr val="FF0000"/>
          </a:solidFill>
        </p:spPr>
        <p:txBody>
          <a:bodyPr wrap="square" rtlCol="0">
            <a:spAutoFit/>
          </a:bodyPr>
          <a:lstStyle/>
          <a:p>
            <a:pPr algn="ctr"/>
            <a:r>
              <a:rPr lang="en-US" sz="2800" b="1" dirty="0">
                <a:latin typeface="Raleway" pitchFamily="2" charset="0"/>
              </a:rPr>
              <a:t>Vision Statement </a:t>
            </a:r>
            <a:endParaRPr lang="en-US" sz="2000" b="1" dirty="0"/>
          </a:p>
        </p:txBody>
      </p:sp>
    </p:spTree>
    <p:extLst>
      <p:ext uri="{BB962C8B-B14F-4D97-AF65-F5344CB8AC3E}">
        <p14:creationId xmlns:p14="http://schemas.microsoft.com/office/powerpoint/2010/main" val="4206475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ECD11-6F21-1846-41EA-13FAC1543DBF}"/>
              </a:ext>
            </a:extLst>
          </p:cNvPr>
          <p:cNvSpPr>
            <a:spLocks noGrp="1"/>
          </p:cNvSpPr>
          <p:nvPr>
            <p:ph type="title"/>
          </p:nvPr>
        </p:nvSpPr>
        <p:spPr>
          <a:xfrm>
            <a:off x="3352800" y="31207"/>
            <a:ext cx="5486400" cy="762000"/>
          </a:xfrm>
        </p:spPr>
        <p:txBody>
          <a:bodyPr>
            <a:norm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kern="1200" dirty="0">
                <a:solidFill>
                  <a:srgbClr val="000000"/>
                </a:solidFill>
                <a:latin typeface="Verdana"/>
                <a:ea typeface="+mj-ea"/>
                <a:cs typeface="+mn-cs"/>
              </a:rPr>
              <a:t>Mission &amp; Values</a:t>
            </a:r>
          </a:p>
        </p:txBody>
      </p:sp>
      <p:sp>
        <p:nvSpPr>
          <p:cNvPr id="5" name="TextBox 4">
            <a:extLst>
              <a:ext uri="{FF2B5EF4-FFF2-40B4-BE49-F238E27FC236}">
                <a16:creationId xmlns:a16="http://schemas.microsoft.com/office/drawing/2014/main" id="{A252A0F7-12DC-130B-6C77-8AC7150B961A}"/>
              </a:ext>
            </a:extLst>
          </p:cNvPr>
          <p:cNvSpPr txBox="1"/>
          <p:nvPr/>
        </p:nvSpPr>
        <p:spPr>
          <a:xfrm>
            <a:off x="2288715" y="531283"/>
            <a:ext cx="9765401" cy="748795"/>
          </a:xfrm>
          <a:prstGeom prst="rect">
            <a:avLst/>
          </a:prstGeom>
          <a:noFill/>
        </p:spPr>
        <p:txBody>
          <a:bodyPr wrap="square">
            <a:spAutoFit/>
          </a:bodyPr>
          <a:lstStyle/>
          <a:p>
            <a:pPr marL="304831" indent="-304831">
              <a:buFont typeface="Arial" panose="020B0604020202020204" pitchFamily="34" charset="0"/>
              <a:buChar char="•"/>
            </a:pPr>
            <a:r>
              <a:rPr lang="en-ZA" sz="2133" dirty="0">
                <a:latin typeface="Raleway" pitchFamily="2" charset="0"/>
                <a:ea typeface="Times New Roman" panose="02020603050405020304" pitchFamily="18" charset="0"/>
                <a:cs typeface="Arial" panose="020B0604020202020204" pitchFamily="34" charset="0"/>
              </a:rPr>
              <a:t>Advancing a sustainable built environment by promoting public interest, professional growth, and best practices in health, safety, and governance </a:t>
            </a:r>
            <a:endParaRPr lang="en-US" sz="2133" dirty="0">
              <a:latin typeface="Raleway" pitchFamily="2" charset="0"/>
            </a:endParaRPr>
          </a:p>
        </p:txBody>
      </p:sp>
      <p:sp>
        <p:nvSpPr>
          <p:cNvPr id="6" name="TextBox 5">
            <a:extLst>
              <a:ext uri="{FF2B5EF4-FFF2-40B4-BE49-F238E27FC236}">
                <a16:creationId xmlns:a16="http://schemas.microsoft.com/office/drawing/2014/main" id="{8CC22E90-F602-DC6D-2F6F-9CBEC6BD962D}"/>
              </a:ext>
            </a:extLst>
          </p:cNvPr>
          <p:cNvSpPr txBox="1"/>
          <p:nvPr/>
        </p:nvSpPr>
        <p:spPr>
          <a:xfrm>
            <a:off x="334747" y="554723"/>
            <a:ext cx="1885025" cy="738664"/>
          </a:xfrm>
          <a:prstGeom prst="rect">
            <a:avLst/>
          </a:prstGeom>
          <a:solidFill>
            <a:srgbClr val="FF0000"/>
          </a:solidFill>
        </p:spPr>
        <p:txBody>
          <a:bodyPr wrap="square" rtlCol="0">
            <a:spAutoFit/>
          </a:bodyPr>
          <a:lstStyle/>
          <a:p>
            <a:pPr algn="ctr"/>
            <a:r>
              <a:rPr lang="en-US" sz="2400" b="1" dirty="0">
                <a:latin typeface="Raleway" pitchFamily="2" charset="0"/>
              </a:rPr>
              <a:t>Mission</a:t>
            </a:r>
            <a:endParaRPr lang="en-US" b="1" dirty="0">
              <a:latin typeface="Raleway" pitchFamily="2" charset="0"/>
            </a:endParaRPr>
          </a:p>
          <a:p>
            <a:r>
              <a:rPr lang="en-US" b="1" dirty="0"/>
              <a:t> </a:t>
            </a:r>
          </a:p>
        </p:txBody>
      </p:sp>
      <p:sp>
        <p:nvSpPr>
          <p:cNvPr id="8" name="TextBox 7">
            <a:extLst>
              <a:ext uri="{FF2B5EF4-FFF2-40B4-BE49-F238E27FC236}">
                <a16:creationId xmlns:a16="http://schemas.microsoft.com/office/drawing/2014/main" id="{34834910-1549-C89B-1D7C-1B8518E34740}"/>
              </a:ext>
            </a:extLst>
          </p:cNvPr>
          <p:cNvSpPr txBox="1"/>
          <p:nvPr/>
        </p:nvSpPr>
        <p:spPr>
          <a:xfrm>
            <a:off x="2266942" y="1238543"/>
            <a:ext cx="9499600" cy="2677271"/>
          </a:xfrm>
          <a:prstGeom prst="rect">
            <a:avLst/>
          </a:prstGeom>
          <a:noFill/>
        </p:spPr>
        <p:txBody>
          <a:bodyPr wrap="square">
            <a:spAutoFit/>
          </a:bodyPr>
          <a:lstStyle/>
          <a:p>
            <a:pPr marL="304831" indent="-304831" algn="just">
              <a:spcBef>
                <a:spcPts val="600"/>
              </a:spcBef>
              <a:spcAft>
                <a:spcPts val="600"/>
              </a:spcAft>
              <a:buFont typeface="Arial" panose="020B0604020202020204" pitchFamily="34" charset="0"/>
              <a:buChar char="•"/>
            </a:pPr>
            <a:r>
              <a:rPr lang="en-GB" sz="2133" b="1" i="1" dirty="0">
                <a:latin typeface="Raleway" pitchFamily="2" charset="0"/>
                <a:ea typeface="Times New Roman" panose="02020603050405020304" pitchFamily="18" charset="0"/>
                <a:cs typeface="Arial" panose="020B0604020202020204" pitchFamily="34" charset="0"/>
              </a:rPr>
              <a:t>Achieving this Mission requires:</a:t>
            </a:r>
          </a:p>
          <a:p>
            <a:pPr marL="609660" lvl="1" indent="-304831" algn="just">
              <a:spcBef>
                <a:spcPts val="600"/>
              </a:spcBef>
              <a:spcAft>
                <a:spcPts val="600"/>
              </a:spcAft>
              <a:buFont typeface="Arial" panose="020B0604020202020204" pitchFamily="34" charset="0"/>
              <a:buChar char="•"/>
            </a:pPr>
            <a:r>
              <a:rPr lang="en-GB" sz="2133" i="1" dirty="0">
                <a:latin typeface="Raleway" pitchFamily="2" charset="0"/>
                <a:ea typeface="Times New Roman" panose="02020603050405020304" pitchFamily="18" charset="0"/>
                <a:cs typeface="Arial" panose="020B0604020202020204" pitchFamily="34" charset="0"/>
              </a:rPr>
              <a:t>a CBE that </a:t>
            </a:r>
            <a:r>
              <a:rPr lang="en-GB" sz="2133" b="1" i="1" dirty="0">
                <a:latin typeface="Raleway" pitchFamily="2" charset="0"/>
                <a:ea typeface="Times New Roman" panose="02020603050405020304" pitchFamily="18" charset="0"/>
                <a:cs typeface="Arial" panose="020B0604020202020204" pitchFamily="34" charset="0"/>
              </a:rPr>
              <a:t>leads</a:t>
            </a:r>
            <a:r>
              <a:rPr lang="en-GB" sz="2133" i="1" dirty="0">
                <a:latin typeface="Raleway" pitchFamily="2" charset="0"/>
                <a:ea typeface="Times New Roman" panose="02020603050405020304" pitchFamily="18" charset="0"/>
                <a:cs typeface="Arial" panose="020B0604020202020204" pitchFamily="34" charset="0"/>
              </a:rPr>
              <a:t> with vision, </a:t>
            </a:r>
          </a:p>
          <a:p>
            <a:pPr marL="609660" lvl="1" indent="-304831" algn="just">
              <a:spcBef>
                <a:spcPts val="600"/>
              </a:spcBef>
              <a:spcAft>
                <a:spcPts val="600"/>
              </a:spcAft>
              <a:buFont typeface="Arial" panose="020B0604020202020204" pitchFamily="34" charset="0"/>
              <a:buChar char="•"/>
            </a:pPr>
            <a:r>
              <a:rPr lang="en-GB" sz="2133" b="1" i="1" dirty="0">
                <a:latin typeface="Raleway" pitchFamily="2" charset="0"/>
                <a:ea typeface="Times New Roman" panose="02020603050405020304" pitchFamily="18" charset="0"/>
                <a:cs typeface="Arial" panose="020B0604020202020204" pitchFamily="34" charset="0"/>
              </a:rPr>
              <a:t>regulates</a:t>
            </a:r>
            <a:r>
              <a:rPr lang="en-GB" sz="2133" i="1" dirty="0">
                <a:latin typeface="Raleway" pitchFamily="2" charset="0"/>
                <a:ea typeface="Times New Roman" panose="02020603050405020304" pitchFamily="18" charset="0"/>
                <a:cs typeface="Arial" panose="020B0604020202020204" pitchFamily="34" charset="0"/>
              </a:rPr>
              <a:t> with purpose, </a:t>
            </a:r>
          </a:p>
          <a:p>
            <a:pPr marL="609660" lvl="1" indent="-304831" algn="just">
              <a:spcBef>
                <a:spcPts val="600"/>
              </a:spcBef>
              <a:spcAft>
                <a:spcPts val="600"/>
              </a:spcAft>
              <a:buFont typeface="Arial" panose="020B0604020202020204" pitchFamily="34" charset="0"/>
              <a:buChar char="•"/>
            </a:pPr>
            <a:r>
              <a:rPr lang="en-GB" sz="2133" b="1" i="1" dirty="0">
                <a:latin typeface="Raleway" pitchFamily="2" charset="0"/>
                <a:ea typeface="Times New Roman" panose="02020603050405020304" pitchFamily="18" charset="0"/>
                <a:cs typeface="Arial" panose="020B0604020202020204" pitchFamily="34" charset="0"/>
              </a:rPr>
              <a:t>advises</a:t>
            </a:r>
            <a:r>
              <a:rPr lang="en-GB" sz="2133" i="1" dirty="0">
                <a:latin typeface="Raleway" pitchFamily="2" charset="0"/>
                <a:ea typeface="Times New Roman" panose="02020603050405020304" pitchFamily="18" charset="0"/>
                <a:cs typeface="Arial" panose="020B0604020202020204" pitchFamily="34" charset="0"/>
              </a:rPr>
              <a:t> with expertise, and </a:t>
            </a:r>
          </a:p>
          <a:p>
            <a:pPr marL="609660" lvl="1" indent="-304831" algn="just">
              <a:spcBef>
                <a:spcPts val="600"/>
              </a:spcBef>
              <a:spcAft>
                <a:spcPts val="600"/>
              </a:spcAft>
              <a:buFont typeface="Arial" panose="020B0604020202020204" pitchFamily="34" charset="0"/>
              <a:buChar char="•"/>
            </a:pPr>
            <a:r>
              <a:rPr lang="en-GB" sz="2133" b="1" i="1" dirty="0">
                <a:latin typeface="Raleway" pitchFamily="2" charset="0"/>
                <a:ea typeface="Times New Roman" panose="02020603050405020304" pitchFamily="18" charset="0"/>
                <a:cs typeface="Arial" panose="020B0604020202020204" pitchFamily="34" charset="0"/>
              </a:rPr>
              <a:t>coordinates</a:t>
            </a:r>
            <a:r>
              <a:rPr lang="en-GB" sz="2133" i="1" dirty="0">
                <a:latin typeface="Raleway" pitchFamily="2" charset="0"/>
                <a:ea typeface="Times New Roman" panose="02020603050405020304" pitchFamily="18" charset="0"/>
                <a:cs typeface="Arial" panose="020B0604020202020204" pitchFamily="34" charset="0"/>
              </a:rPr>
              <a:t> efforts to foster a sustainable and transformative built environment for all</a:t>
            </a:r>
            <a:endParaRPr lang="en-ZA" sz="2133" i="1" dirty="0">
              <a:latin typeface="Raleway" pitchFamily="2" charset="0"/>
              <a:ea typeface="Times New Roman" panose="02020603050405020304" pitchFamily="18" charset="0"/>
              <a:cs typeface="Arial" panose="020B0604020202020204" pitchFamily="34" charset="0"/>
            </a:endParaRPr>
          </a:p>
        </p:txBody>
      </p:sp>
      <p:sp>
        <p:nvSpPr>
          <p:cNvPr id="10" name="TextBox 9">
            <a:extLst>
              <a:ext uri="{FF2B5EF4-FFF2-40B4-BE49-F238E27FC236}">
                <a16:creationId xmlns:a16="http://schemas.microsoft.com/office/drawing/2014/main" id="{CBFE558C-333C-844A-01BB-17227001F0F6}"/>
              </a:ext>
            </a:extLst>
          </p:cNvPr>
          <p:cNvSpPr txBox="1"/>
          <p:nvPr/>
        </p:nvSpPr>
        <p:spPr>
          <a:xfrm>
            <a:off x="2219772" y="3900413"/>
            <a:ext cx="9856115" cy="2456570"/>
          </a:xfrm>
          <a:prstGeom prst="rect">
            <a:avLst/>
          </a:prstGeom>
          <a:noFill/>
        </p:spPr>
        <p:txBody>
          <a:bodyPr wrap="square">
            <a:spAutoFit/>
          </a:bodyPr>
          <a:lstStyle/>
          <a:p>
            <a:pPr marL="342934" indent="-342934">
              <a:spcAft>
                <a:spcPts val="600"/>
              </a:spcAft>
              <a:buFont typeface="Symbol" pitchFamily="2" charset="2"/>
              <a:buChar char=""/>
            </a:pPr>
            <a:r>
              <a:rPr lang="en-ZA" sz="1733" b="1" dirty="0">
                <a:latin typeface="Raleway" pitchFamily="2" charset="0"/>
                <a:ea typeface="Times New Roman" panose="02020603050405020304" pitchFamily="18" charset="0"/>
                <a:cs typeface="Arial" panose="020B0604020202020204" pitchFamily="34" charset="0"/>
              </a:rPr>
              <a:t>Unwavering commitment to quality: </a:t>
            </a:r>
            <a:r>
              <a:rPr lang="en-ZA" sz="1733" dirty="0">
                <a:latin typeface="Raleway" pitchFamily="2" charset="0"/>
                <a:ea typeface="Times New Roman" panose="02020603050405020304" pitchFamily="18" charset="0"/>
                <a:cs typeface="Arial" panose="020B0604020202020204" pitchFamily="34" charset="0"/>
              </a:rPr>
              <a:t>Our standards remain high, ensuring excellence in every endeavour</a:t>
            </a:r>
            <a:endParaRPr lang="en-ZA" sz="1733" dirty="0">
              <a:latin typeface="Raleway" pitchFamily="2" charset="0"/>
              <a:ea typeface="Times New Roman" panose="02020603050405020304" pitchFamily="18" charset="0"/>
              <a:cs typeface="Times New Roman" panose="02020603050405020304" pitchFamily="18" charset="0"/>
            </a:endParaRPr>
          </a:p>
          <a:p>
            <a:pPr marL="342934" indent="-342934">
              <a:spcAft>
                <a:spcPts val="600"/>
              </a:spcAft>
              <a:buFont typeface="Symbol" pitchFamily="2" charset="2"/>
              <a:buChar char=""/>
            </a:pPr>
            <a:r>
              <a:rPr lang="en-ZA" sz="1733" b="1" dirty="0">
                <a:latin typeface="Raleway" pitchFamily="2" charset="0"/>
                <a:ea typeface="Times New Roman" panose="02020603050405020304" pitchFamily="18" charset="0"/>
                <a:cs typeface="Arial" panose="020B0604020202020204" pitchFamily="34" charset="0"/>
              </a:rPr>
              <a:t>Upholding professionalism: </a:t>
            </a:r>
            <a:r>
              <a:rPr lang="en-ZA" sz="1733" dirty="0">
                <a:latin typeface="Raleway" pitchFamily="2" charset="0"/>
                <a:ea typeface="Times New Roman" panose="02020603050405020304" pitchFamily="18" charset="0"/>
                <a:cs typeface="Arial" panose="020B0604020202020204" pitchFamily="34" charset="0"/>
              </a:rPr>
              <a:t>We embody expertise and integrity in every aspect of our work</a:t>
            </a:r>
            <a:endParaRPr lang="en-ZA" sz="1733" dirty="0">
              <a:latin typeface="Raleway" pitchFamily="2" charset="0"/>
              <a:ea typeface="Times New Roman" panose="02020603050405020304" pitchFamily="18" charset="0"/>
              <a:cs typeface="Times New Roman" panose="02020603050405020304" pitchFamily="18" charset="0"/>
            </a:endParaRPr>
          </a:p>
          <a:p>
            <a:pPr marL="342934" indent="-342934">
              <a:spcAft>
                <a:spcPts val="600"/>
              </a:spcAft>
              <a:buFont typeface="Symbol" pitchFamily="2" charset="2"/>
              <a:buChar char=""/>
            </a:pPr>
            <a:r>
              <a:rPr lang="en-ZA" sz="1733" b="1" dirty="0">
                <a:latin typeface="Raleway" pitchFamily="2" charset="0"/>
                <a:ea typeface="Times New Roman" panose="02020603050405020304" pitchFamily="18" charset="0"/>
                <a:cs typeface="Arial" panose="020B0604020202020204" pitchFamily="34" charset="0"/>
              </a:rPr>
              <a:t>Visionary thinking: </a:t>
            </a:r>
            <a:r>
              <a:rPr lang="en-ZA" sz="1733" dirty="0">
                <a:latin typeface="Raleway" pitchFamily="2" charset="0"/>
                <a:ea typeface="Times New Roman" panose="02020603050405020304" pitchFamily="18" charset="0"/>
                <a:cs typeface="Arial" panose="020B0604020202020204" pitchFamily="34" charset="0"/>
              </a:rPr>
              <a:t>We're forward-focused, anticipating the needs and possibilities of the future</a:t>
            </a:r>
            <a:endParaRPr lang="en-ZA" sz="1733" dirty="0">
              <a:latin typeface="Raleway" pitchFamily="2" charset="0"/>
              <a:ea typeface="Times New Roman" panose="02020603050405020304" pitchFamily="18" charset="0"/>
              <a:cs typeface="Times New Roman" panose="02020603050405020304" pitchFamily="18" charset="0"/>
            </a:endParaRPr>
          </a:p>
          <a:p>
            <a:pPr marL="285778" indent="-285778">
              <a:buFont typeface="Arial" panose="020B0604020202020204" pitchFamily="34" charset="0"/>
              <a:buChar char="•"/>
            </a:pPr>
            <a:r>
              <a:rPr lang="en-ZA" sz="1733" b="1" dirty="0">
                <a:latin typeface="Raleway" pitchFamily="2" charset="0"/>
                <a:ea typeface="Times New Roman" panose="02020603050405020304" pitchFamily="18" charset="0"/>
                <a:cs typeface="Arial" panose="020B0604020202020204" pitchFamily="34" charset="0"/>
              </a:rPr>
              <a:t>Embracing inclusivity: </a:t>
            </a:r>
            <a:r>
              <a:rPr lang="en-ZA" sz="1733" dirty="0">
                <a:latin typeface="Raleway" pitchFamily="2" charset="0"/>
                <a:ea typeface="Times New Roman" panose="02020603050405020304" pitchFamily="18" charset="0"/>
                <a:cs typeface="Arial" panose="020B0604020202020204" pitchFamily="34" charset="0"/>
              </a:rPr>
              <a:t>We champion diversity and ensure that all voices are heard and respected</a:t>
            </a:r>
            <a:r>
              <a:rPr lang="en-ZA" sz="1733" dirty="0">
                <a:latin typeface="Raleway" pitchFamily="2" charset="0"/>
              </a:rPr>
              <a:t> </a:t>
            </a:r>
            <a:endParaRPr lang="en-US" sz="1733" dirty="0">
              <a:latin typeface="Raleway" pitchFamily="2" charset="0"/>
            </a:endParaRPr>
          </a:p>
        </p:txBody>
      </p:sp>
      <p:sp>
        <p:nvSpPr>
          <p:cNvPr id="11" name="TextBox 10">
            <a:extLst>
              <a:ext uri="{FF2B5EF4-FFF2-40B4-BE49-F238E27FC236}">
                <a16:creationId xmlns:a16="http://schemas.microsoft.com/office/drawing/2014/main" id="{70AC55A6-5ABA-4068-CBE1-AA19B57DB997}"/>
              </a:ext>
            </a:extLst>
          </p:cNvPr>
          <p:cNvSpPr txBox="1"/>
          <p:nvPr/>
        </p:nvSpPr>
        <p:spPr>
          <a:xfrm>
            <a:off x="338375" y="4394201"/>
            <a:ext cx="1885025" cy="461665"/>
          </a:xfrm>
          <a:prstGeom prst="rect">
            <a:avLst/>
          </a:prstGeom>
          <a:solidFill>
            <a:srgbClr val="FF0000"/>
          </a:solidFill>
        </p:spPr>
        <p:txBody>
          <a:bodyPr wrap="square" rtlCol="0">
            <a:spAutoFit/>
          </a:bodyPr>
          <a:lstStyle/>
          <a:p>
            <a:pPr algn="ctr"/>
            <a:r>
              <a:rPr lang="en-US" sz="2400" b="1" dirty="0">
                <a:latin typeface="Raleway" pitchFamily="2" charset="0"/>
              </a:rPr>
              <a:t>Values</a:t>
            </a:r>
          </a:p>
        </p:txBody>
      </p:sp>
    </p:spTree>
    <p:extLst>
      <p:ext uri="{BB962C8B-B14F-4D97-AF65-F5344CB8AC3E}">
        <p14:creationId xmlns:p14="http://schemas.microsoft.com/office/powerpoint/2010/main" val="4133228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E3322-3A86-3CE4-99C4-62793690C153}"/>
              </a:ext>
            </a:extLst>
          </p:cNvPr>
          <p:cNvSpPr>
            <a:spLocks noGrp="1"/>
          </p:cNvSpPr>
          <p:nvPr>
            <p:ph type="title"/>
          </p:nvPr>
        </p:nvSpPr>
        <p:spPr>
          <a:xfrm>
            <a:off x="254000" y="86678"/>
            <a:ext cx="11836400" cy="1325563"/>
          </a:xfrm>
        </p:spPr>
        <p:txBody>
          <a:bodyPr>
            <a:norm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kern="1200" dirty="0">
                <a:solidFill>
                  <a:srgbClr val="000000"/>
                </a:solidFill>
                <a:latin typeface="Verdana"/>
                <a:ea typeface="+mj-ea"/>
                <a:cs typeface="+mn-cs"/>
              </a:rPr>
              <a:t>CBE focus areas (norms and policies)</a:t>
            </a:r>
          </a:p>
        </p:txBody>
      </p:sp>
      <p:pic>
        <p:nvPicPr>
          <p:cNvPr id="4" name="Picture 3">
            <a:extLst>
              <a:ext uri="{FF2B5EF4-FFF2-40B4-BE49-F238E27FC236}">
                <a16:creationId xmlns:a16="http://schemas.microsoft.com/office/drawing/2014/main" id="{3C5FB67C-49A2-15D4-BC06-19BF16D65713}"/>
              </a:ext>
            </a:extLst>
          </p:cNvPr>
          <p:cNvPicPr>
            <a:picLocks noChangeAspect="1"/>
          </p:cNvPicPr>
          <p:nvPr/>
        </p:nvPicPr>
        <p:blipFill>
          <a:blip r:embed="rId2"/>
          <a:stretch>
            <a:fillRect/>
          </a:stretch>
        </p:blipFill>
        <p:spPr>
          <a:xfrm>
            <a:off x="101600" y="1193801"/>
            <a:ext cx="12090400" cy="5648960"/>
          </a:xfrm>
          <a:prstGeom prst="rect">
            <a:avLst/>
          </a:prstGeom>
        </p:spPr>
      </p:pic>
    </p:spTree>
    <p:extLst>
      <p:ext uri="{BB962C8B-B14F-4D97-AF65-F5344CB8AC3E}">
        <p14:creationId xmlns:p14="http://schemas.microsoft.com/office/powerpoint/2010/main" val="455156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4822B6-5FAE-8F1B-4899-E02D31F1E66F}"/>
              </a:ext>
            </a:extLst>
          </p:cNvPr>
          <p:cNvPicPr>
            <a:picLocks noChangeAspect="1"/>
          </p:cNvPicPr>
          <p:nvPr/>
        </p:nvPicPr>
        <p:blipFill>
          <a:blip r:embed="rId2"/>
          <a:stretch>
            <a:fillRect/>
          </a:stretch>
        </p:blipFill>
        <p:spPr>
          <a:xfrm>
            <a:off x="-274320" y="429260"/>
            <a:ext cx="12781280" cy="6682740"/>
          </a:xfrm>
          <a:prstGeom prst="rect">
            <a:avLst/>
          </a:prstGeom>
        </p:spPr>
      </p:pic>
      <p:sp>
        <p:nvSpPr>
          <p:cNvPr id="6" name="TextBox 5">
            <a:extLst>
              <a:ext uri="{FF2B5EF4-FFF2-40B4-BE49-F238E27FC236}">
                <a16:creationId xmlns:a16="http://schemas.microsoft.com/office/drawing/2014/main" id="{365AA5DA-C96D-89C2-1306-448DA900A431}"/>
              </a:ext>
            </a:extLst>
          </p:cNvPr>
          <p:cNvSpPr txBox="1"/>
          <p:nvPr/>
        </p:nvSpPr>
        <p:spPr>
          <a:xfrm>
            <a:off x="2252420" y="290576"/>
            <a:ext cx="7687159" cy="400110"/>
          </a:xfrm>
          <a:prstGeom prst="rect">
            <a:avLst/>
          </a:prstGeom>
          <a:noFill/>
        </p:spPr>
        <p:txBody>
          <a:bodyPr wrap="square" rtlCol="0">
            <a:spAutoFit/>
          </a:bodyPr>
          <a:lstStyle/>
          <a:p>
            <a:pPr lvl="1" algn="ctr"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US" sz="2500" b="1" dirty="0">
                <a:solidFill>
                  <a:srgbClr val="000000"/>
                </a:solidFill>
                <a:latin typeface="Verdana"/>
                <a:ea typeface="+mj-ea"/>
              </a:rPr>
              <a:t>Overview of CBE Strategy</a:t>
            </a:r>
          </a:p>
        </p:txBody>
      </p:sp>
    </p:spTree>
    <p:extLst>
      <p:ext uri="{BB962C8B-B14F-4D97-AF65-F5344CB8AC3E}">
        <p14:creationId xmlns:p14="http://schemas.microsoft.com/office/powerpoint/2010/main" val="742174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51588A-6660-E44E-CD12-BCA95C2FE364}"/>
              </a:ext>
            </a:extLst>
          </p:cNvPr>
          <p:cNvSpPr>
            <a:spLocks noGrp="1"/>
          </p:cNvSpPr>
          <p:nvPr>
            <p:ph type="title"/>
          </p:nvPr>
        </p:nvSpPr>
        <p:spPr>
          <a:xfrm>
            <a:off x="304801" y="279401"/>
            <a:ext cx="8516299" cy="378604"/>
          </a:xfrm>
        </p:spPr>
        <p:txBody>
          <a:bodyPr vert="horz" lIns="91440" tIns="45720" rIns="91440" bIns="45720" rtlCol="0" anchor="b">
            <a:noAutofit/>
          </a:bodyPr>
          <a:lstStyle/>
          <a:p>
            <a:pPr marL="457200" lvl="1" algn="ctr" rtl="0" fontAlgn="base">
              <a:lnSpc>
                <a:spcPct val="80000"/>
              </a:lnSpc>
              <a:spcBef>
                <a:spcPct val="0"/>
              </a:spcBef>
              <a:spcAft>
                <a:spcPts val="600"/>
              </a:spcAft>
              <a:defRPr lang="en-GB" sz="3300" b="1" i="0" u="none" strike="noStrike" kern="1200" spc="0" baseline="0" dirty="0">
                <a:solidFill>
                  <a:srgbClr val="000000"/>
                </a:solidFill>
                <a:latin typeface="Poppins Semi-Bold"/>
                <a:ea typeface="+mn-ea"/>
                <a:cs typeface="+mn-cs"/>
              </a:defRPr>
            </a:pPr>
            <a:r>
              <a:rPr lang="en-ZA" sz="2500" b="1" kern="1200" dirty="0">
                <a:solidFill>
                  <a:srgbClr val="000000"/>
                </a:solidFill>
                <a:latin typeface="Verdana"/>
                <a:ea typeface="+mj-ea"/>
                <a:cs typeface="+mn-cs"/>
              </a:rPr>
              <a:t>Morphological changes </a:t>
            </a:r>
            <a:endParaRPr lang="en-US" sz="2500" b="1" kern="1200" dirty="0">
              <a:solidFill>
                <a:srgbClr val="000000"/>
              </a:solidFill>
              <a:latin typeface="Verdana"/>
              <a:ea typeface="+mj-ea"/>
              <a:cs typeface="+mn-cs"/>
            </a:endParaRPr>
          </a:p>
        </p:txBody>
      </p:sp>
      <p:sp>
        <p:nvSpPr>
          <p:cNvPr id="5" name="TextBox 4">
            <a:extLst>
              <a:ext uri="{FF2B5EF4-FFF2-40B4-BE49-F238E27FC236}">
                <a16:creationId xmlns:a16="http://schemas.microsoft.com/office/drawing/2014/main" id="{FC51ACCB-CBA0-44E8-218A-8F8D5A1F8572}"/>
              </a:ext>
            </a:extLst>
          </p:cNvPr>
          <p:cNvSpPr txBox="1"/>
          <p:nvPr/>
        </p:nvSpPr>
        <p:spPr>
          <a:xfrm>
            <a:off x="0" y="658004"/>
            <a:ext cx="9195757" cy="6070599"/>
          </a:xfrm>
          <a:prstGeom prst="rect">
            <a:avLst/>
          </a:prstGeom>
        </p:spPr>
        <p:txBody>
          <a:bodyPr vert="horz" lIns="91440" tIns="45720" rIns="91440" bIns="45720" rtlCol="0">
            <a:normAutofit fontScale="25000" lnSpcReduction="20000"/>
          </a:bodyPr>
          <a:lstStyle/>
          <a:p>
            <a:pPr marL="190510" lvl="1" indent="-190510">
              <a:lnSpc>
                <a:spcPct val="170000"/>
              </a:lnSpc>
              <a:buFont typeface="Arial" panose="020B0604020202020204" pitchFamily="34" charset="0"/>
              <a:buChar char="•"/>
            </a:pPr>
            <a:r>
              <a:rPr lang="en-ZA" sz="7600" b="1" dirty="0">
                <a:solidFill>
                  <a:srgbClr val="000000"/>
                </a:solidFill>
                <a:latin typeface="Raleway" pitchFamily="2" charset="0"/>
              </a:rPr>
              <a:t>In the past 30 years : </a:t>
            </a:r>
          </a:p>
          <a:p>
            <a:pPr marL="495325" lvl="2" indent="-190510">
              <a:lnSpc>
                <a:spcPct val="170000"/>
              </a:lnSpc>
              <a:buFont typeface="Arial" panose="020B0604020202020204" pitchFamily="34" charset="0"/>
              <a:buChar char="•"/>
            </a:pPr>
            <a:r>
              <a:rPr lang="en-ZA" sz="7600" dirty="0">
                <a:solidFill>
                  <a:srgbClr val="000000"/>
                </a:solidFill>
                <a:latin typeface="Raleway" pitchFamily="2" charset="0"/>
              </a:rPr>
              <a:t>We have witnessed a remarkable </a:t>
            </a:r>
            <a:r>
              <a:rPr lang="en-ZA" sz="7600" b="1" dirty="0">
                <a:solidFill>
                  <a:srgbClr val="000000"/>
                </a:solidFill>
                <a:latin typeface="Raleway" pitchFamily="2" charset="0"/>
              </a:rPr>
              <a:t>shift in attitudes, policies, and practices </a:t>
            </a:r>
            <a:r>
              <a:rPr lang="en-ZA" sz="7600" dirty="0">
                <a:solidFill>
                  <a:srgbClr val="000000"/>
                </a:solidFill>
                <a:latin typeface="Raleway" pitchFamily="2" charset="0"/>
              </a:rPr>
              <a:t>that have sought to create a more inclusive and sustainable built environment for all</a:t>
            </a:r>
          </a:p>
          <a:p>
            <a:pPr marL="495325" lvl="2" indent="-190510">
              <a:lnSpc>
                <a:spcPct val="170000"/>
              </a:lnSpc>
              <a:buFont typeface="Arial" panose="020B0604020202020204" pitchFamily="34" charset="0"/>
              <a:buChar char="•"/>
            </a:pPr>
            <a:r>
              <a:rPr lang="en-ZA" sz="7600" dirty="0">
                <a:solidFill>
                  <a:srgbClr val="000000"/>
                </a:solidFill>
                <a:latin typeface="Raleway" pitchFamily="2" charset="0"/>
              </a:rPr>
              <a:t>We have seen the </a:t>
            </a:r>
            <a:r>
              <a:rPr lang="en-ZA" sz="7600" b="1" dirty="0">
                <a:solidFill>
                  <a:srgbClr val="000000"/>
                </a:solidFill>
                <a:latin typeface="Raleway" pitchFamily="2" charset="0"/>
              </a:rPr>
              <a:t>emergence of new townships, innovative new cities, and ambitious mega human settlements projects </a:t>
            </a:r>
          </a:p>
          <a:p>
            <a:pPr marL="495325" lvl="2" indent="-190510">
              <a:lnSpc>
                <a:spcPct val="170000"/>
              </a:lnSpc>
              <a:buFont typeface="Arial" panose="020B0604020202020204" pitchFamily="34" charset="0"/>
              <a:buChar char="•"/>
            </a:pPr>
            <a:r>
              <a:rPr lang="en-ZA" sz="7600" dirty="0">
                <a:solidFill>
                  <a:srgbClr val="000000"/>
                </a:solidFill>
                <a:latin typeface="Raleway" pitchFamily="2" charset="0"/>
              </a:rPr>
              <a:t>The fusion of </a:t>
            </a:r>
            <a:r>
              <a:rPr lang="en-ZA" sz="7600" b="1" dirty="0">
                <a:solidFill>
                  <a:srgbClr val="000000"/>
                </a:solidFill>
                <a:latin typeface="Raleway" pitchFamily="2" charset="0"/>
              </a:rPr>
              <a:t>modern infrastructure, green spaces, and smart city technologies </a:t>
            </a:r>
            <a:r>
              <a:rPr lang="en-ZA" sz="7600" dirty="0">
                <a:solidFill>
                  <a:srgbClr val="000000"/>
                </a:solidFill>
                <a:latin typeface="Raleway" pitchFamily="2" charset="0"/>
              </a:rPr>
              <a:t>is reshaping the urban fabric of South Africa and paving the way for a more interconnected and sustainable future</a:t>
            </a:r>
          </a:p>
          <a:p>
            <a:pPr marL="495325" lvl="2" indent="-190510">
              <a:lnSpc>
                <a:spcPct val="170000"/>
              </a:lnSpc>
              <a:buFont typeface="Arial" panose="020B0604020202020204" pitchFamily="34" charset="0"/>
              <a:buChar char="•"/>
            </a:pPr>
            <a:r>
              <a:rPr lang="en-US" sz="7600" dirty="0">
                <a:solidFill>
                  <a:srgbClr val="000000"/>
                </a:solidFill>
                <a:latin typeface="Raleway" pitchFamily="2" charset="0"/>
              </a:rPr>
              <a:t>Challenges in service delivery in rural areas: </a:t>
            </a:r>
            <a:r>
              <a:rPr lang="en-US" sz="7600" b="1" dirty="0">
                <a:solidFill>
                  <a:srgbClr val="000000"/>
                </a:solidFill>
                <a:latin typeface="Raleway" pitchFamily="2" charset="0"/>
              </a:rPr>
              <a:t>the case of traditional areas</a:t>
            </a:r>
          </a:p>
          <a:p>
            <a:pPr marL="495325" lvl="2" indent="-190510">
              <a:lnSpc>
                <a:spcPct val="170000"/>
              </a:lnSpc>
              <a:buFont typeface="Arial" panose="020B0604020202020204" pitchFamily="34" charset="0"/>
              <a:buChar char="•"/>
            </a:pPr>
            <a:r>
              <a:rPr lang="en-ZA" sz="7600" dirty="0">
                <a:solidFill>
                  <a:srgbClr val="000000"/>
                </a:solidFill>
                <a:latin typeface="Raleway" pitchFamily="2" charset="0"/>
              </a:rPr>
              <a:t>Some of the standout developments that have garnered attention are the </a:t>
            </a:r>
            <a:r>
              <a:rPr lang="en-ZA" sz="7600" b="1" dirty="0">
                <a:solidFill>
                  <a:srgbClr val="000000"/>
                </a:solidFill>
                <a:latin typeface="Raleway" pitchFamily="2" charset="0"/>
              </a:rPr>
              <a:t>Cosmo City in Johannesburg, N2 Gateway Phase 1 in Cape Town, and Cornubia in eThekwini</a:t>
            </a:r>
            <a:endParaRPr lang="en-ZA" sz="7600" dirty="0">
              <a:solidFill>
                <a:srgbClr val="000000"/>
              </a:solidFill>
              <a:latin typeface="Raleway" pitchFamily="2" charset="0"/>
            </a:endParaRPr>
          </a:p>
          <a:p>
            <a:endParaRPr lang="en-ZA" sz="7467" dirty="0">
              <a:solidFill>
                <a:srgbClr val="000000"/>
              </a:solidFill>
              <a:latin typeface="inherit"/>
            </a:endParaRPr>
          </a:p>
        </p:txBody>
      </p:sp>
      <p:pic>
        <p:nvPicPr>
          <p:cNvPr id="3" name="Picture 2">
            <a:extLst>
              <a:ext uri="{FF2B5EF4-FFF2-40B4-BE49-F238E27FC236}">
                <a16:creationId xmlns:a16="http://schemas.microsoft.com/office/drawing/2014/main" id="{C72DE12D-CF08-D22C-6ACB-0F192A95EACB}"/>
              </a:ext>
            </a:extLst>
          </p:cNvPr>
          <p:cNvPicPr>
            <a:picLocks noChangeAspect="1"/>
          </p:cNvPicPr>
          <p:nvPr/>
        </p:nvPicPr>
        <p:blipFill>
          <a:blip r:embed="rId2"/>
          <a:stretch>
            <a:fillRect/>
          </a:stretch>
        </p:blipFill>
        <p:spPr>
          <a:xfrm>
            <a:off x="9333780" y="0"/>
            <a:ext cx="2858220" cy="1621766"/>
          </a:xfrm>
          <a:prstGeom prst="rect">
            <a:avLst/>
          </a:prstGeom>
        </p:spPr>
      </p:pic>
      <p:pic>
        <p:nvPicPr>
          <p:cNvPr id="1026" name="Picture 2" descr="Image">
            <a:extLst>
              <a:ext uri="{FF2B5EF4-FFF2-40B4-BE49-F238E27FC236}">
                <a16:creationId xmlns:a16="http://schemas.microsoft.com/office/drawing/2014/main" id="{D8283961-8CF9-E2AD-8FEA-67014AD496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3780" y="1621766"/>
            <a:ext cx="2858220" cy="17575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n aerial view of a city&#10;&#10;Description automatically generated">
            <a:extLst>
              <a:ext uri="{FF2B5EF4-FFF2-40B4-BE49-F238E27FC236}">
                <a16:creationId xmlns:a16="http://schemas.microsoft.com/office/drawing/2014/main" id="{3928086B-1F12-673F-07D0-DA17202A3B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3780" y="3379345"/>
            <a:ext cx="2885412" cy="1564848"/>
          </a:xfrm>
          <a:prstGeom prst="rect">
            <a:avLst/>
          </a:prstGeom>
        </p:spPr>
      </p:pic>
      <p:pic>
        <p:nvPicPr>
          <p:cNvPr id="2" name="Picture 6" descr="See the source image">
            <a:extLst>
              <a:ext uri="{FF2B5EF4-FFF2-40B4-BE49-F238E27FC236}">
                <a16:creationId xmlns:a16="http://schemas.microsoft.com/office/drawing/2014/main" id="{4076D4DC-0D45-E2F0-404C-7F3B5733E6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3780" y="4944192"/>
            <a:ext cx="2885411" cy="1978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161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134</TotalTime>
  <Words>2491</Words>
  <Application>Microsoft Office PowerPoint</Application>
  <PresentationFormat>Widescreen</PresentationFormat>
  <Paragraphs>308</Paragraphs>
  <Slides>29</Slides>
  <Notes>0</Notes>
  <HiddenSlides>0</HiddenSlides>
  <MMClips>0</MMClips>
  <ScaleCrop>false</ScaleCrop>
  <HeadingPairs>
    <vt:vector size="6" baseType="variant">
      <vt:variant>
        <vt:lpstr>Fonts Used</vt:lpstr>
      </vt:variant>
      <vt:variant>
        <vt:i4>25</vt:i4>
      </vt:variant>
      <vt:variant>
        <vt:lpstr>Theme</vt:lpstr>
      </vt:variant>
      <vt:variant>
        <vt:i4>1</vt:i4>
      </vt:variant>
      <vt:variant>
        <vt:lpstr>Slide Titles</vt:lpstr>
      </vt:variant>
      <vt:variant>
        <vt:i4>29</vt:i4>
      </vt:variant>
    </vt:vector>
  </HeadingPairs>
  <TitlesOfParts>
    <vt:vector size="55" baseType="lpstr">
      <vt:lpstr>Aptos</vt:lpstr>
      <vt:lpstr>Arial</vt:lpstr>
      <vt:lpstr>Arimo Bold</vt:lpstr>
      <vt:lpstr>Calibri</vt:lpstr>
      <vt:lpstr>Calibri Light</vt:lpstr>
      <vt:lpstr>Canva Sans Bold</vt:lpstr>
      <vt:lpstr>HK Grotesk Bold</vt:lpstr>
      <vt:lpstr>inherit</vt:lpstr>
      <vt:lpstr>Inter 2</vt:lpstr>
      <vt:lpstr>Inter 2 Bold</vt:lpstr>
      <vt:lpstr>Inter Bold</vt:lpstr>
      <vt:lpstr>Montserrat Medium</vt:lpstr>
      <vt:lpstr>Open Sauce Light</vt:lpstr>
      <vt:lpstr>Papyrus</vt:lpstr>
      <vt:lpstr>Poppins</vt:lpstr>
      <vt:lpstr>Poppins 1</vt:lpstr>
      <vt:lpstr>Poppins 1 Bold</vt:lpstr>
      <vt:lpstr>Poppins 1 Ultra-Bold</vt:lpstr>
      <vt:lpstr>Poppins Bold</vt:lpstr>
      <vt:lpstr>Raleway</vt:lpstr>
      <vt:lpstr>Roboto Condensed Bold</vt:lpstr>
      <vt:lpstr>Saira Condensed</vt:lpstr>
      <vt:lpstr>Symbol</vt:lpstr>
      <vt:lpstr>Times New Roman</vt:lpstr>
      <vt:lpstr>Verdana</vt:lpstr>
      <vt:lpstr>Office Theme</vt:lpstr>
      <vt:lpstr>PowerPoint Presentation</vt:lpstr>
      <vt:lpstr>When talking to professionals in the built environment...</vt:lpstr>
      <vt:lpstr>The democratically elected government key priority was to review the broader government legislation and policy framework</vt:lpstr>
      <vt:lpstr>PowerPoint Presentation</vt:lpstr>
      <vt:lpstr>The Council for the Built Environment’s Vision</vt:lpstr>
      <vt:lpstr>Mission &amp; Values</vt:lpstr>
      <vt:lpstr>CBE focus areas (norms and policies)</vt:lpstr>
      <vt:lpstr>PowerPoint Presentation</vt:lpstr>
      <vt:lpstr>Morphological changes </vt:lpstr>
      <vt:lpstr>Known knowns </vt:lpstr>
      <vt:lpstr>Tale of two cities </vt:lpstr>
      <vt:lpstr>Human Settlements: Undoing spatial injustice?</vt:lpstr>
      <vt:lpstr>Ethical Dilemma</vt:lpstr>
      <vt:lpstr>Observation of changes over time in the built environment </vt:lpstr>
      <vt:lpstr>PowerPoint Presentation</vt:lpstr>
      <vt:lpstr>National Framework towards the professionalization of the public sector</vt:lpstr>
      <vt:lpstr>PowerPoint Presentation</vt:lpstr>
      <vt:lpstr>PowerPoint Presentation</vt:lpstr>
      <vt:lpstr>When we ask graduates even those working for public sector on why they are not registered with Regulatory Councils ? </vt:lpstr>
      <vt:lpstr>PowerPoint Presentation</vt:lpstr>
      <vt:lpstr>Built Environment Professionalisation and Skills Development Strategy for the Public Sector</vt:lpstr>
      <vt:lpstr>PowerPoint Presentation</vt:lpstr>
      <vt:lpstr>PowerPoint Presentation</vt:lpstr>
      <vt:lpstr>PowerPoint Presentation</vt:lpstr>
      <vt:lpstr> A call for alternative voices in the built environment </vt:lpstr>
      <vt:lpstr>PowerPoint Presentation</vt:lpstr>
      <vt:lpstr>Built Environment Education </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Renette Bouwer</dc:creator>
  <cp:lastModifiedBy>Dr Msizi Myeza</cp:lastModifiedBy>
  <cp:revision>43</cp:revision>
  <dcterms:created xsi:type="dcterms:W3CDTF">2023-05-10T13:33:54Z</dcterms:created>
  <dcterms:modified xsi:type="dcterms:W3CDTF">2025-04-02T09:59:32Z</dcterms:modified>
</cp:coreProperties>
</file>